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669" r:id="rId2"/>
  </p:sldMasterIdLst>
  <p:notesMasterIdLst>
    <p:notesMasterId r:id="rId20"/>
  </p:notesMasterIdLst>
  <p:sldIdLst>
    <p:sldId id="264" r:id="rId3"/>
    <p:sldId id="257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71" r:id="rId13"/>
    <p:sldId id="269" r:id="rId14"/>
    <p:sldId id="270" r:id="rId15"/>
    <p:sldId id="285" r:id="rId16"/>
    <p:sldId id="284" r:id="rId17"/>
    <p:sldId id="283" r:id="rId18"/>
    <p:sldId id="265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9999"/>
    <a:srgbClr val="FF3300"/>
    <a:srgbClr val="FF6633"/>
    <a:srgbClr val="F8F8F8"/>
    <a:srgbClr val="FFFF99"/>
    <a:srgbClr val="FFFF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45" autoAdjust="0"/>
  </p:normalViewPr>
  <p:slideViewPr>
    <p:cSldViewPr>
      <p:cViewPr varScale="1">
        <p:scale>
          <a:sx n="79" d="100"/>
          <a:sy n="79" d="100"/>
        </p:scale>
        <p:origin x="103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Calls for Service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25923</c:v>
                </c:pt>
                <c:pt idx="1">
                  <c:v>21667</c:v>
                </c:pt>
                <c:pt idx="2">
                  <c:v>18410</c:v>
                </c:pt>
                <c:pt idx="3">
                  <c:v>26973</c:v>
                </c:pt>
                <c:pt idx="4">
                  <c:v>28814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33-4CBD-872B-7AFEC2A8D2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Emergency Calls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6144</c:v>
                </c:pt>
                <c:pt idx="1">
                  <c:v>6106</c:v>
                </c:pt>
                <c:pt idx="2">
                  <c:v>6256</c:v>
                </c:pt>
                <c:pt idx="3">
                  <c:v>6590</c:v>
                </c:pt>
                <c:pt idx="4">
                  <c:v>6816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33-4CBD-872B-7AFEC2A8D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761728"/>
        <c:axId val="217816384"/>
      </c:barChart>
      <c:catAx>
        <c:axId val="218761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7816384"/>
        <c:crosses val="autoZero"/>
        <c:auto val="1"/>
        <c:lblAlgn val="ctr"/>
        <c:lblOffset val="100"/>
        <c:noMultiLvlLbl val="0"/>
      </c:catAx>
      <c:valAx>
        <c:axId val="2178163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87617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Arrest</c:v>
                </c:pt>
                <c:pt idx="1">
                  <c:v>Traffic Summons</c:v>
                </c:pt>
                <c:pt idx="2">
                  <c:v>Animal Calls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#,##0">
                  <c:v>724</c:v>
                </c:pt>
                <c:pt idx="1">
                  <c:v>712</c:v>
                </c:pt>
                <c:pt idx="2">
                  <c:v>1671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BC-4BF7-8D24-5B84F0DC92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Arrest</c:v>
                </c:pt>
                <c:pt idx="1">
                  <c:v>Traffic Summons</c:v>
                </c:pt>
                <c:pt idx="2">
                  <c:v>Animal Calls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 formatCode="#,##0">
                  <c:v>623</c:v>
                </c:pt>
                <c:pt idx="1">
                  <c:v>460</c:v>
                </c:pt>
                <c:pt idx="2">
                  <c:v>1863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BC-4BF7-8D24-5B84F0DC92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Arrest</c:v>
                </c:pt>
                <c:pt idx="1">
                  <c:v>Traffic Summons</c:v>
                </c:pt>
                <c:pt idx="2">
                  <c:v>Animal Calls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 formatCode="#,##0">
                  <c:v>576</c:v>
                </c:pt>
                <c:pt idx="1">
                  <c:v>500</c:v>
                </c:pt>
                <c:pt idx="2">
                  <c:v>1664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BC-4BF7-8D24-5B84F0DC92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Arrest</c:v>
                </c:pt>
                <c:pt idx="1">
                  <c:v>Traffic Summons</c:v>
                </c:pt>
                <c:pt idx="2">
                  <c:v>Animal Calls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733</c:v>
                </c:pt>
                <c:pt idx="1">
                  <c:v>948</c:v>
                </c:pt>
                <c:pt idx="2">
                  <c:v>1558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BC-4BF7-8D24-5B84F0DC92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Arrest</c:v>
                </c:pt>
                <c:pt idx="1">
                  <c:v>Traffic Summons</c:v>
                </c:pt>
                <c:pt idx="2">
                  <c:v>Animal Calls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838</c:v>
                </c:pt>
                <c:pt idx="1">
                  <c:v>1255</c:v>
                </c:pt>
                <c:pt idx="2">
                  <c:v>1550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BC-4BF7-8D24-5B84F0DC9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7664512"/>
        <c:axId val="218334912"/>
      </c:barChart>
      <c:catAx>
        <c:axId val="217664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8334912"/>
        <c:crosses val="autoZero"/>
        <c:auto val="1"/>
        <c:lblAlgn val="ctr"/>
        <c:lblOffset val="100"/>
        <c:noMultiLvlLbl val="0"/>
      </c:catAx>
      <c:valAx>
        <c:axId val="2183349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176645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Civil Process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80-4322-9A75-788986F077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Civil Process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80-4322-9A75-788986F077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Civil Process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80-4322-9A75-788986F077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Civil Process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80-4322-9A75-788986F077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cat>
            <c:strRef>
              <c:f>Sheet1!$A$2</c:f>
              <c:strCache>
                <c:ptCount val="1"/>
                <c:pt idx="0">
                  <c:v>Civil Process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80-4322-9A75-788986F07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5368064"/>
        <c:axId val="218337216"/>
      </c:barChart>
      <c:catAx>
        <c:axId val="225368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8337216"/>
        <c:crosses val="autoZero"/>
        <c:auto val="1"/>
        <c:lblAlgn val="ctr"/>
        <c:lblOffset val="100"/>
        <c:noMultiLvlLbl val="0"/>
      </c:catAx>
      <c:valAx>
        <c:axId val="218337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5368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0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C97471D-C74F-4210-99DA-8F6357B2E0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527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2057400"/>
          </a:xfrm>
        </p:spPr>
        <p:txBody>
          <a:bodyPr/>
          <a:lstStyle>
            <a:lvl1pPr algn="ctr">
              <a:defRPr sz="48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50292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37904" name="Rectangle 2064"/>
          <p:cNvSpPr>
            <a:spLocks noGrp="1" noChangeArrowheads="1"/>
          </p:cNvSpPr>
          <p:nvPr>
            <p:ph type="dt" sz="half" idx="2"/>
          </p:nvPr>
        </p:nvSpPr>
        <p:spPr>
          <a:xfrm>
            <a:off x="381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37905" name="Rectangle 206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37906" name="Rectangle 206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fld id="{A4390E6B-E197-4C68-B44D-58163166AAC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 advAuto="0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89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789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96FEB-45FE-47AC-8C32-8FCAD2BF21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034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86D55-0860-48FD-AA2B-D37C11D019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15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219200"/>
            <a:ext cx="3314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3314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D0F07-273E-4B15-A5F6-301963B1A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3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D05E86-CB58-4500-A803-5BAB83C091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955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750942-47DC-4928-9A49-9A23A5530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38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16D19-683F-4F5D-B21F-C2EDE737B9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26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6C970-83F0-406E-A134-5874FFAE47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54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8BB6F-B7D3-4CDC-8925-31AAF72CAF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022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83459-DE0A-4A72-9183-999A310366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022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350" y="76200"/>
            <a:ext cx="16954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"/>
            <a:ext cx="49339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61C2D-61CB-48DA-9136-BD8B2C5A5A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4750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67818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219200"/>
            <a:ext cx="67818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3657600"/>
            <a:ext cx="67818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D92C480-5F45-4F43-915F-C8EC46CAFF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381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4390E6B-E197-4C68-B44D-58163166AAC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build="p" autoUpdateAnimBg="0" advAuto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96FEB-45FE-47AC-8C32-8FCAD2BF21E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86D55-0860-48FD-AA2B-D37C11D019F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D0F07-273E-4B15-A5F6-301963B1A55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D05E86-CB58-4500-A803-5BAB83C0912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D750942-47DC-4928-9A49-9A23A553060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16D19-683F-4F5D-B21F-C2EDE737B98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6C970-83F0-406E-A134-5874FFAE473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8BB6F-B7D3-4CDC-8925-31AAF72CAF3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83459-DE0A-4A72-9183-999A310366D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1C2D-61CB-48DA-9136-BD8B2C5A5A7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67818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43000" y="1219200"/>
            <a:ext cx="67818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3657600"/>
            <a:ext cx="67818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D92C480-5F45-4F43-915F-C8EC46CAFF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8381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"/>
            <a:ext cx="6781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219200"/>
            <a:ext cx="67818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6886" name="Rectangle 10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400"/>
            </a:lvl1pPr>
          </a:lstStyle>
          <a:p>
            <a:endParaRPr lang="en-US" altLang="en-US"/>
          </a:p>
        </p:txBody>
      </p:sp>
      <p:sp>
        <p:nvSpPr>
          <p:cNvPr id="36887" name="Rectangle 10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/>
            </a:lvl1pPr>
          </a:lstStyle>
          <a:p>
            <a:endParaRPr lang="en-US" altLang="en-US"/>
          </a:p>
        </p:txBody>
      </p:sp>
      <p:sp>
        <p:nvSpPr>
          <p:cNvPr id="36888" name="Rectangle 10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/>
            </a:lvl1pPr>
          </a:lstStyle>
          <a:p>
            <a:fld id="{7EECB5BA-9CB6-451F-8846-5FD925EA22D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EECB5BA-9CB6-451F-8846-5FD925EA22D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projectlifesaver.org/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fluvannacounty.org/sheriff/webform/community-event-notification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075090"/>
            <a:ext cx="7772400" cy="2362200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21</a:t>
            </a:r>
            <a:r>
              <a:rPr lang="en-US" altLang="en-US" baseline="30000" dirty="0" smtClean="0"/>
              <a:t>st</a:t>
            </a:r>
            <a:r>
              <a:rPr lang="en-US" altLang="en-US" dirty="0" smtClean="0"/>
              <a:t> Century Budgeting for Public Safety – Law Enforcement</a:t>
            </a:r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3352800"/>
            <a:ext cx="1451420" cy="14670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800" y="5105398"/>
            <a:ext cx="7656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Fluvanna Sheriff’s Office…</a:t>
            </a:r>
          </a:p>
          <a:p>
            <a:r>
              <a:rPr lang="en-US" dirty="0" smtClean="0"/>
              <a:t>Working Hard to Keep You Safe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 smtClean="0"/>
              <a:t>FCSO Pillars of 21</a:t>
            </a:r>
            <a:r>
              <a:rPr lang="en-US" altLang="en-US" baseline="30000" dirty="0" smtClean="0"/>
              <a:t>st</a:t>
            </a:r>
            <a:r>
              <a:rPr lang="en-US" altLang="en-US" dirty="0" smtClean="0"/>
              <a:t> Century Policing</a:t>
            </a:r>
            <a:endParaRPr lang="en-US" alt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Building Trust and Legitimacy</a:t>
            </a:r>
          </a:p>
          <a:p>
            <a:r>
              <a:rPr lang="en-US" altLang="en-US" dirty="0" smtClean="0"/>
              <a:t>Policy and Oversight</a:t>
            </a:r>
          </a:p>
          <a:p>
            <a:r>
              <a:rPr lang="en-US" altLang="en-US" dirty="0" smtClean="0"/>
              <a:t>Technology and Social Media</a:t>
            </a:r>
          </a:p>
          <a:p>
            <a:r>
              <a:rPr lang="en-US" altLang="en-US" dirty="0" smtClean="0"/>
              <a:t>Community Policing and Crime Reduction</a:t>
            </a:r>
          </a:p>
          <a:p>
            <a:r>
              <a:rPr lang="en-US" altLang="en-US" dirty="0" smtClean="0"/>
              <a:t>Training and Education</a:t>
            </a:r>
          </a:p>
          <a:p>
            <a:r>
              <a:rPr lang="en-US" altLang="en-US" dirty="0" smtClean="0"/>
              <a:t>Officer Wellness</a:t>
            </a:r>
          </a:p>
          <a:p>
            <a:endParaRPr lang="en-US" altLang="en-US" dirty="0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486400"/>
            <a:ext cx="699972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Fluvanna County Sheriff’s Office           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Safe </a:t>
            </a:r>
            <a:r>
              <a:rPr lang="en-US" dirty="0" smtClean="0"/>
              <a:t>Community Initiatives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Business Watch</a:t>
            </a:r>
          </a:p>
          <a:p>
            <a:r>
              <a:rPr lang="en-US" dirty="0" smtClean="0"/>
              <a:t>Project Lifesaver</a:t>
            </a:r>
          </a:p>
          <a:p>
            <a:r>
              <a:rPr lang="en-US" dirty="0" smtClean="0"/>
              <a:t>Child ID</a:t>
            </a:r>
          </a:p>
          <a:p>
            <a:r>
              <a:rPr lang="en-US" dirty="0" smtClean="0"/>
              <a:t>Safe Exchange Program</a:t>
            </a:r>
          </a:p>
          <a:p>
            <a:r>
              <a:rPr lang="en-US" dirty="0" smtClean="0"/>
              <a:t>Community Event Notification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495800"/>
            <a:ext cx="2005013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455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Increase communication </a:t>
            </a:r>
            <a:r>
              <a:rPr lang="en-US" dirty="0"/>
              <a:t>between law enforcement, business owners, managers, and supervisors</a:t>
            </a:r>
          </a:p>
          <a:p>
            <a:r>
              <a:rPr lang="en-US" dirty="0" smtClean="0"/>
              <a:t>Help </a:t>
            </a:r>
            <a:r>
              <a:rPr lang="en-US" dirty="0"/>
              <a:t>build a safer environment for both the employee and </a:t>
            </a:r>
            <a:r>
              <a:rPr lang="en-US" dirty="0" smtClean="0"/>
              <a:t>your consumers</a:t>
            </a:r>
          </a:p>
          <a:p>
            <a:r>
              <a:rPr lang="en-US" dirty="0" smtClean="0"/>
              <a:t>Built </a:t>
            </a:r>
            <a:r>
              <a:rPr lang="en-US" dirty="0"/>
              <a:t>around three different </a:t>
            </a:r>
            <a:r>
              <a:rPr lang="en-US" dirty="0" smtClean="0"/>
              <a:t>elements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81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685800"/>
            <a:ext cx="8458200" cy="1470025"/>
          </a:xfrm>
        </p:spPr>
        <p:txBody>
          <a:bodyPr/>
          <a:lstStyle/>
          <a:p>
            <a:r>
              <a:rPr lang="en-US" dirty="0" smtClean="0"/>
              <a:t>Project Lifesaver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4600"/>
            <a:ext cx="9144000" cy="464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1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Lifesaver</a:t>
            </a: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Subtitle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Fluvanna Way</a:t>
            </a:r>
          </a:p>
          <a:p>
            <a:endParaRPr lang="en-US" dirty="0"/>
          </a:p>
          <a:p>
            <a:r>
              <a:rPr lang="en-US" dirty="0" smtClean="0"/>
              <a:t>SGT Barbara Henson and Deputy Kevin Taylor are our field service officers. They service each unit and replace the batteries in them monthly.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7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Fluvanna Child ID Program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Brought to you by:</a:t>
            </a:r>
          </a:p>
          <a:p>
            <a:r>
              <a:rPr lang="en-US" dirty="0" smtClean="0"/>
              <a:t>Fluvanna County Sheriff’s Office, in collaboration with Commonwealth Attorney’s Office, and Fluvanna Rotary Club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64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3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52400"/>
            <a:ext cx="4953000" cy="6416040"/>
          </a:xfrm>
        </p:spPr>
      </p:pic>
    </p:spTree>
    <p:extLst>
      <p:ext uri="{BB962C8B-B14F-4D97-AF65-F5344CB8AC3E}">
        <p14:creationId xmlns:p14="http://schemas.microsoft.com/office/powerpoint/2010/main" val="34236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Safe Exchange Zone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4419600"/>
            <a:ext cx="8458200" cy="1752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“Safe Exchange Zone” is a designated area where those exchanges can be made knowing the safety of the </a:t>
            </a:r>
            <a:r>
              <a:rPr lang="en-US" dirty="0" smtClean="0"/>
              <a:t>Sheriff’s Office is </a:t>
            </a:r>
            <a:r>
              <a:rPr lang="en-US" dirty="0"/>
              <a:t>just a few steps </a:t>
            </a:r>
            <a:r>
              <a:rPr lang="en-US" dirty="0" smtClean="0"/>
              <a:t>away, </a:t>
            </a:r>
            <a:r>
              <a:rPr lang="en-US" dirty="0"/>
              <a:t>if needed. The “Safe Exchange Zone” is available 24 hours a day and is used on a first come, first served basis.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81000"/>
            <a:ext cx="3442727" cy="266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9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458200" cy="1470025"/>
          </a:xfrm>
        </p:spPr>
        <p:txBody>
          <a:bodyPr/>
          <a:lstStyle/>
          <a:p>
            <a:r>
              <a:rPr lang="en-US" dirty="0" smtClean="0"/>
              <a:t>Community Event Notifications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Webform</a:t>
            </a:r>
            <a:endParaRPr lang="en-US" dirty="0"/>
          </a:p>
        </p:txBody>
      </p:sp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05000"/>
            <a:ext cx="8305800" cy="4726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265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Call Volume-Emergency Communications Center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01861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386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066800"/>
          </a:xfrm>
        </p:spPr>
        <p:txBody>
          <a:bodyPr/>
          <a:lstStyle/>
          <a:p>
            <a:r>
              <a:rPr lang="en-US" dirty="0" smtClean="0"/>
              <a:t>Work Load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663897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641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1066800"/>
          </a:xfrm>
        </p:spPr>
        <p:txBody>
          <a:bodyPr/>
          <a:lstStyle/>
          <a:p>
            <a:r>
              <a:rPr lang="en-US" dirty="0" smtClean="0"/>
              <a:t>Civil Process and Enforcement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868070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156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67818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Judicial Case Load Increasing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dirty="0" smtClean="0"/>
              <a:t>State Compensation Board Request</a:t>
            </a:r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8200" y="3657600"/>
            <a:ext cx="7239000" cy="3124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Due to the amount of local case load courts have added additional courts days in each court.</a:t>
            </a:r>
          </a:p>
          <a:p>
            <a:endParaRPr lang="en-US" dirty="0" smtClean="0"/>
          </a:p>
          <a:p>
            <a:r>
              <a:rPr lang="en-US" dirty="0" smtClean="0"/>
              <a:t>Circuit </a:t>
            </a:r>
            <a:r>
              <a:rPr lang="en-US" dirty="0" smtClean="0"/>
              <a:t>Court will be adding a new judge.</a:t>
            </a:r>
          </a:p>
          <a:p>
            <a:endParaRPr lang="en-US" dirty="0" smtClean="0"/>
          </a:p>
          <a:p>
            <a:r>
              <a:rPr lang="en-US" dirty="0" smtClean="0"/>
              <a:t>Need </a:t>
            </a:r>
            <a:r>
              <a:rPr lang="en-US" dirty="0" smtClean="0"/>
              <a:t>to the two deputies requested to mitigate staffing gaps with the changes and increase to workload, as State Compensation Board assessed.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752600"/>
            <a:ext cx="1371600" cy="1760838"/>
          </a:xfrm>
          <a:prstGeom prst="rect">
            <a:avLst/>
          </a:prstGeom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7663"/>
            <a:ext cx="13716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168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Balanced Fleet for Calls for Service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97994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99799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570642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Cockpit of our Police Cars -FULL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11413"/>
            <a:ext cx="8229600" cy="4000500"/>
          </a:xfrm>
        </p:spPr>
      </p:pic>
    </p:spTree>
    <p:extLst>
      <p:ext uri="{BB962C8B-B14F-4D97-AF65-F5344CB8AC3E}">
        <p14:creationId xmlns:p14="http://schemas.microsoft.com/office/powerpoint/2010/main" val="3824338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Thank you for your time!</a:t>
            </a:r>
            <a:endParaRPr lang="en-US" altLang="en-US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  <a:p>
            <a:endParaRPr lang="en-US" altLang="en-US" dirty="0"/>
          </a:p>
          <a:p>
            <a:pPr marL="0" indent="0">
              <a:buNone/>
            </a:pPr>
            <a:r>
              <a:rPr lang="en-US" altLang="en-US" dirty="0" smtClean="0"/>
              <a:t>Help us provide the level care the Fluvanna Community needs and deserves.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 smtClean="0"/>
          </a:p>
          <a:p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Presentation on product or service">
  <a:themeElements>
    <a:clrScheme name="tp939[1] 6">
      <a:dk1>
        <a:srgbClr val="000000"/>
      </a:dk1>
      <a:lt1>
        <a:srgbClr val="FFFFFF"/>
      </a:lt1>
      <a:dk2>
        <a:srgbClr val="000000"/>
      </a:dk2>
      <a:lt2>
        <a:srgbClr val="996633"/>
      </a:lt2>
      <a:accent1>
        <a:srgbClr val="CC9900"/>
      </a:accent1>
      <a:accent2>
        <a:srgbClr val="FFE28F"/>
      </a:accent2>
      <a:accent3>
        <a:srgbClr val="FFFFFF"/>
      </a:accent3>
      <a:accent4>
        <a:srgbClr val="000000"/>
      </a:accent4>
      <a:accent5>
        <a:srgbClr val="E2CAAA"/>
      </a:accent5>
      <a:accent6>
        <a:srgbClr val="E7CD81"/>
      </a:accent6>
      <a:hlink>
        <a:srgbClr val="996633"/>
      </a:hlink>
      <a:folHlink>
        <a:srgbClr val="FF9900"/>
      </a:folHlink>
    </a:clrScheme>
    <a:fontScheme name="tp939[1]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p939[1]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939[1]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p939[1]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p939[1]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on product or service</Template>
  <TotalTime>3552</TotalTime>
  <Words>308</Words>
  <Application>Microsoft Office PowerPoint</Application>
  <PresentationFormat>On-screen Show (4:3)</PresentationFormat>
  <Paragraphs>51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Garamond</vt:lpstr>
      <vt:lpstr>Georgia</vt:lpstr>
      <vt:lpstr>Times New Roman</vt:lpstr>
      <vt:lpstr>Trebuchet MS</vt:lpstr>
      <vt:lpstr>Wingdings 2</vt:lpstr>
      <vt:lpstr>Presentation on product or service</vt:lpstr>
      <vt:lpstr>Urban</vt:lpstr>
      <vt:lpstr>   21st Century Budgeting for Public Safety – Law Enforcement</vt:lpstr>
      <vt:lpstr>FCSO Pillars of 21st Century Policing</vt:lpstr>
      <vt:lpstr>Fluvanna County Sheriff’s Office             Safe Community Initiatives</vt:lpstr>
      <vt:lpstr>Business Watch</vt:lpstr>
      <vt:lpstr>Project Lifesaver</vt:lpstr>
      <vt:lpstr>Project Lifesaver</vt:lpstr>
      <vt:lpstr>Fluvanna Child ID Program</vt:lpstr>
      <vt:lpstr>PowerPoint Presentation</vt:lpstr>
      <vt:lpstr>Safe Exchange Zone</vt:lpstr>
      <vt:lpstr>Community Event Notifications</vt:lpstr>
      <vt:lpstr>Call Volume-Emergency Communications Center</vt:lpstr>
      <vt:lpstr>Work Load</vt:lpstr>
      <vt:lpstr>Civil Process and Enforcement</vt:lpstr>
      <vt:lpstr>Judicial Case Load Increasing</vt:lpstr>
      <vt:lpstr>Balanced Fleet for Calls for Service</vt:lpstr>
      <vt:lpstr>The Cockpit of our Police Cars -FULL</vt:lpstr>
      <vt:lpstr>Thank you for your time!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19 Budget Presentation</dc:title>
  <dc:creator>Von Hill</dc:creator>
  <cp:keywords>Captain Von L. Hill</cp:keywords>
  <cp:lastModifiedBy>Steve Nichols</cp:lastModifiedBy>
  <cp:revision>33</cp:revision>
  <cp:lastPrinted>1601-01-01T00:00:00Z</cp:lastPrinted>
  <dcterms:created xsi:type="dcterms:W3CDTF">2018-02-12T14:48:39Z</dcterms:created>
  <dcterms:modified xsi:type="dcterms:W3CDTF">2019-02-13T19:14:19Z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TC010178481033</vt:lpwstr>
  </property>
</Properties>
</file>