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5"/>
  </p:sldMasterIdLst>
  <p:notesMasterIdLst>
    <p:notesMasterId r:id="rId22"/>
  </p:notesMasterIdLst>
  <p:handoutMasterIdLst>
    <p:handoutMasterId r:id="rId23"/>
  </p:handoutMasterIdLst>
  <p:sldIdLst>
    <p:sldId id="361" r:id="rId6"/>
    <p:sldId id="378" r:id="rId7"/>
    <p:sldId id="385" r:id="rId8"/>
    <p:sldId id="379" r:id="rId9"/>
    <p:sldId id="384" r:id="rId10"/>
    <p:sldId id="386" r:id="rId11"/>
    <p:sldId id="365" r:id="rId12"/>
    <p:sldId id="382" r:id="rId13"/>
    <p:sldId id="367" r:id="rId14"/>
    <p:sldId id="380" r:id="rId15"/>
    <p:sldId id="377" r:id="rId16"/>
    <p:sldId id="383" r:id="rId17"/>
    <p:sldId id="381" r:id="rId18"/>
    <p:sldId id="369" r:id="rId19"/>
    <p:sldId id="370" r:id="rId20"/>
    <p:sldId id="351" r:id="rId21"/>
  </p:sldIdLst>
  <p:sldSz cx="12192000" cy="6858000"/>
  <p:notesSz cx="6950075" cy="9236075"/>
  <p:defaultTextStyle>
    <a:defPPr>
      <a:defRPr lang="en-US"/>
    </a:defPPr>
    <a:lvl1pPr algn="l" rtl="0" eaLnBrk="0" fontAlgn="base" hangingPunct="0">
      <a:spcBef>
        <a:spcPct val="0"/>
      </a:spcBef>
      <a:spcAft>
        <a:spcPct val="0"/>
      </a:spcAft>
      <a:defRPr sz="2400" kern="1200">
        <a:solidFill>
          <a:schemeClr val="bg1"/>
        </a:solidFill>
        <a:latin typeface="Times New Roman" panose="02020603050405020304" pitchFamily="18"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bg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bg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bg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bg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2400" kern="1200">
        <a:solidFill>
          <a:schemeClr val="bg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2400" kern="1200">
        <a:solidFill>
          <a:schemeClr val="bg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2400" kern="1200">
        <a:solidFill>
          <a:schemeClr val="bg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2400" kern="1200">
        <a:solidFill>
          <a:schemeClr val="bg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aci Henshaw" initials="SH" lastIdx="3" clrIdx="0">
    <p:extLst>
      <p:ext uri="{19B8F6BF-5375-455C-9EA6-DF929625EA0E}">
        <p15:presenceInfo xmlns:p15="http://schemas.microsoft.com/office/powerpoint/2012/main" userId="S-1-5-21-884636382-3532462272-1381336-5784" providerId="AD"/>
      </p:ext>
    </p:extLst>
  </p:cmAuthor>
  <p:cmAuthor id="2" name="Donna Snow" initials="DS" lastIdx="0" clrIdx="1">
    <p:extLst>
      <p:ext uri="{19B8F6BF-5375-455C-9EA6-DF929625EA0E}">
        <p15:presenceInfo xmlns:p15="http://schemas.microsoft.com/office/powerpoint/2012/main" userId="S-1-5-21-3345405586-901774552-1008644630-7119" providerId="AD"/>
      </p:ext>
    </p:extLst>
  </p:cmAuthor>
  <p:cmAuthor id="3" name="Noble Pearson" initials="" lastIdx="0" clrIdx="2"/>
  <p:cmAuthor id="4" name="Dan Whitten"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CC"/>
    <a:srgbClr val="121292"/>
    <a:srgbClr val="375BA2"/>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31" autoAdjust="0"/>
    <p:restoredTop sz="95416" autoAdjust="0"/>
  </p:normalViewPr>
  <p:slideViewPr>
    <p:cSldViewPr>
      <p:cViewPr varScale="1">
        <p:scale>
          <a:sx n="75" d="100"/>
          <a:sy n="75" d="100"/>
        </p:scale>
        <p:origin x="566" y="53"/>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86" d="100"/>
          <a:sy n="86" d="100"/>
        </p:scale>
        <p:origin x="3822"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11699" cy="463407"/>
          </a:xfrm>
          <a:prstGeom prst="rect">
            <a:avLst/>
          </a:prstGeom>
        </p:spPr>
        <p:txBody>
          <a:bodyPr vert="horz" lIns="92487" tIns="46244" rIns="92487" bIns="46244" rtlCol="0"/>
          <a:lstStyle>
            <a:lvl1pPr algn="l">
              <a:defRPr sz="1200"/>
            </a:lvl1pPr>
          </a:lstStyle>
          <a:p>
            <a:endParaRPr lang="en-US" dirty="0"/>
          </a:p>
        </p:txBody>
      </p:sp>
      <p:sp>
        <p:nvSpPr>
          <p:cNvPr id="3" name="Date Placeholder 2"/>
          <p:cNvSpPr>
            <a:spLocks noGrp="1"/>
          </p:cNvSpPr>
          <p:nvPr>
            <p:ph type="dt" sz="quarter" idx="1"/>
          </p:nvPr>
        </p:nvSpPr>
        <p:spPr>
          <a:xfrm>
            <a:off x="3936768" y="2"/>
            <a:ext cx="3011699" cy="463407"/>
          </a:xfrm>
          <a:prstGeom prst="rect">
            <a:avLst/>
          </a:prstGeom>
        </p:spPr>
        <p:txBody>
          <a:bodyPr vert="horz" lIns="92487" tIns="46244" rIns="92487" bIns="46244" rtlCol="0"/>
          <a:lstStyle>
            <a:lvl1pPr algn="r">
              <a:defRPr sz="1200"/>
            </a:lvl1pPr>
          </a:lstStyle>
          <a:p>
            <a:fld id="{2A000AB2-F0E1-42F0-B40F-BC1EB496E598}" type="datetimeFigureOut">
              <a:rPr lang="en-US" smtClean="0"/>
              <a:t>11/18/2025</a:t>
            </a:fld>
            <a:endParaRPr lang="en-US" dirty="0"/>
          </a:p>
        </p:txBody>
      </p:sp>
      <p:sp>
        <p:nvSpPr>
          <p:cNvPr id="4" name="Footer Placeholder 3"/>
          <p:cNvSpPr>
            <a:spLocks noGrp="1"/>
          </p:cNvSpPr>
          <p:nvPr>
            <p:ph type="ftr" sz="quarter" idx="2"/>
          </p:nvPr>
        </p:nvSpPr>
        <p:spPr>
          <a:xfrm>
            <a:off x="0" y="8772669"/>
            <a:ext cx="3011699" cy="463406"/>
          </a:xfrm>
          <a:prstGeom prst="rect">
            <a:avLst/>
          </a:prstGeom>
        </p:spPr>
        <p:txBody>
          <a:bodyPr vert="horz" lIns="92487" tIns="46244" rIns="92487" bIns="4624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8" y="8772669"/>
            <a:ext cx="3011699" cy="463406"/>
          </a:xfrm>
          <a:prstGeom prst="rect">
            <a:avLst/>
          </a:prstGeom>
        </p:spPr>
        <p:txBody>
          <a:bodyPr vert="horz" lIns="92487" tIns="46244" rIns="92487" bIns="46244" rtlCol="0" anchor="b"/>
          <a:lstStyle>
            <a:lvl1pPr algn="r">
              <a:defRPr sz="1200"/>
            </a:lvl1pPr>
          </a:lstStyle>
          <a:p>
            <a:fld id="{33C749E1-5ABC-4649-B947-AE67221AD492}" type="slidenum">
              <a:rPr lang="en-US" smtClean="0"/>
              <a:t>‹#›</a:t>
            </a:fld>
            <a:endParaRPr lang="en-US" dirty="0"/>
          </a:p>
        </p:txBody>
      </p:sp>
    </p:spTree>
    <p:extLst>
      <p:ext uri="{BB962C8B-B14F-4D97-AF65-F5344CB8AC3E}">
        <p14:creationId xmlns:p14="http://schemas.microsoft.com/office/powerpoint/2010/main" val="32729977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3011699"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87" tIns="46244" rIns="92487" bIns="46244" numCol="1" anchor="t" anchorCtr="0" compatLnSpc="1">
            <a:prstTxWarp prst="textNoShape">
              <a:avLst/>
            </a:prstTxWarp>
          </a:bodyPr>
          <a:lstStyle>
            <a:lvl1pPr eaLnBrk="1" hangingPunct="1">
              <a:defRPr sz="1200">
                <a:solidFill>
                  <a:schemeClr val="tx1"/>
                </a:solidFill>
                <a:latin typeface="Times New Roman" pitchFamily="18" charset="0"/>
                <a:ea typeface="+mn-ea"/>
              </a:defRPr>
            </a:lvl1pPr>
          </a:lstStyle>
          <a:p>
            <a:pPr>
              <a:defRPr/>
            </a:pPr>
            <a:endParaRPr lang="en-US" dirty="0"/>
          </a:p>
        </p:txBody>
      </p:sp>
      <p:sp>
        <p:nvSpPr>
          <p:cNvPr id="17411" name="Rectangle 3"/>
          <p:cNvSpPr>
            <a:spLocks noGrp="1" noChangeArrowheads="1"/>
          </p:cNvSpPr>
          <p:nvPr>
            <p:ph type="dt" idx="1"/>
          </p:nvPr>
        </p:nvSpPr>
        <p:spPr bwMode="auto">
          <a:xfrm>
            <a:off x="3936768" y="0"/>
            <a:ext cx="3011699"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87" tIns="46244" rIns="92487" bIns="46244" numCol="1" anchor="t" anchorCtr="0" compatLnSpc="1">
            <a:prstTxWarp prst="textNoShape">
              <a:avLst/>
            </a:prstTxWarp>
          </a:bodyPr>
          <a:lstStyle>
            <a:lvl1pPr algn="r" eaLnBrk="1" hangingPunct="1">
              <a:defRPr sz="1200">
                <a:solidFill>
                  <a:schemeClr val="tx1"/>
                </a:solidFill>
                <a:latin typeface="Times New Roman" pitchFamily="18" charset="0"/>
                <a:ea typeface="+mn-ea"/>
              </a:defRPr>
            </a:lvl1pPr>
          </a:lstStyle>
          <a:p>
            <a:pPr>
              <a:defRPr/>
            </a:pPr>
            <a:endParaRPr lang="en-US" dirty="0"/>
          </a:p>
        </p:txBody>
      </p:sp>
      <p:sp>
        <p:nvSpPr>
          <p:cNvPr id="3076" name="Rectangle 4"/>
          <p:cNvSpPr>
            <a:spLocks noGrp="1" noRot="1" noChangeAspect="1" noChangeArrowheads="1" noTextEdit="1"/>
          </p:cNvSpPr>
          <p:nvPr>
            <p:ph type="sldImg" idx="2"/>
          </p:nvPr>
        </p:nvSpPr>
        <p:spPr bwMode="auto">
          <a:xfrm>
            <a:off x="396875" y="692150"/>
            <a:ext cx="6156325"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p:cNvSpPr>
            <a:spLocks noGrp="1" noChangeArrowheads="1"/>
          </p:cNvSpPr>
          <p:nvPr>
            <p:ph type="body" sz="quarter" idx="3"/>
          </p:nvPr>
        </p:nvSpPr>
        <p:spPr bwMode="auto">
          <a:xfrm>
            <a:off x="695008" y="4387136"/>
            <a:ext cx="5560060" cy="4156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87" tIns="46244" rIns="92487" bIns="4624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414" name="Rectangle 6"/>
          <p:cNvSpPr>
            <a:spLocks noGrp="1" noChangeArrowheads="1"/>
          </p:cNvSpPr>
          <p:nvPr>
            <p:ph type="ftr" sz="quarter" idx="4"/>
          </p:nvPr>
        </p:nvSpPr>
        <p:spPr bwMode="auto">
          <a:xfrm>
            <a:off x="0" y="8772669"/>
            <a:ext cx="3011699"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87" tIns="46244" rIns="92487" bIns="46244" numCol="1" anchor="b" anchorCtr="0" compatLnSpc="1">
            <a:prstTxWarp prst="textNoShape">
              <a:avLst/>
            </a:prstTxWarp>
          </a:bodyPr>
          <a:lstStyle>
            <a:lvl1pPr eaLnBrk="1" hangingPunct="1">
              <a:defRPr sz="1200">
                <a:solidFill>
                  <a:schemeClr val="tx1"/>
                </a:solidFill>
                <a:latin typeface="Times New Roman" pitchFamily="18" charset="0"/>
                <a:ea typeface="+mn-ea"/>
              </a:defRPr>
            </a:lvl1pPr>
          </a:lstStyle>
          <a:p>
            <a:pPr>
              <a:defRPr/>
            </a:pPr>
            <a:endParaRPr lang="en-US" dirty="0"/>
          </a:p>
        </p:txBody>
      </p:sp>
      <p:sp>
        <p:nvSpPr>
          <p:cNvPr id="17415" name="Rectangle 7"/>
          <p:cNvSpPr>
            <a:spLocks noGrp="1" noChangeArrowheads="1"/>
          </p:cNvSpPr>
          <p:nvPr>
            <p:ph type="sldNum" sz="quarter" idx="5"/>
          </p:nvPr>
        </p:nvSpPr>
        <p:spPr bwMode="auto">
          <a:xfrm>
            <a:off x="3936768" y="8772669"/>
            <a:ext cx="3011699"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87" tIns="46244" rIns="92487" bIns="46244" numCol="1" anchor="b" anchorCtr="0" compatLnSpc="1">
            <a:prstTxWarp prst="textNoShape">
              <a:avLst/>
            </a:prstTxWarp>
          </a:bodyPr>
          <a:lstStyle>
            <a:lvl1pPr algn="r" eaLnBrk="1" hangingPunct="1">
              <a:defRPr sz="1200" smtClean="0">
                <a:solidFill>
                  <a:schemeClr val="tx1"/>
                </a:solidFill>
              </a:defRPr>
            </a:lvl1pPr>
          </a:lstStyle>
          <a:p>
            <a:pPr>
              <a:defRPr/>
            </a:pPr>
            <a:fld id="{FA572DFE-432F-4468-8E5A-7E4A7B070AA9}" type="slidenum">
              <a:rPr lang="en-US" altLang="en-US"/>
              <a:pPr>
                <a:defRPr/>
              </a:pPr>
              <a:t>‹#›</a:t>
            </a:fld>
            <a:endParaRPr lang="en-US" altLang="en-US" dirty="0"/>
          </a:p>
        </p:txBody>
      </p:sp>
    </p:spTree>
    <p:extLst>
      <p:ext uri="{BB962C8B-B14F-4D97-AF65-F5344CB8AC3E}">
        <p14:creationId xmlns:p14="http://schemas.microsoft.com/office/powerpoint/2010/main" val="9273792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6_Title Slide">
    <p:bg>
      <p:bgPr>
        <a:solidFill>
          <a:srgbClr val="FFFFCC"/>
        </a:solidFill>
        <a:effectLst/>
      </p:bgPr>
    </p:bg>
    <p:spTree>
      <p:nvGrpSpPr>
        <p:cNvPr id="1" name=""/>
        <p:cNvGrpSpPr/>
        <p:nvPr/>
      </p:nvGrpSpPr>
      <p:grpSpPr>
        <a:xfrm>
          <a:off x="0" y="0"/>
          <a:ext cx="0" cy="0"/>
          <a:chOff x="0" y="0"/>
          <a:chExt cx="0" cy="0"/>
        </a:xfrm>
      </p:grpSpPr>
      <p:sp>
        <p:nvSpPr>
          <p:cNvPr id="12" name="Frame 11"/>
          <p:cNvSpPr/>
          <p:nvPr userDrawn="1"/>
        </p:nvSpPr>
        <p:spPr bwMode="auto">
          <a:xfrm>
            <a:off x="0" y="0"/>
            <a:ext cx="12192000" cy="6858000"/>
          </a:xfrm>
          <a:prstGeom prst="frame">
            <a:avLst>
              <a:gd name="adj1" fmla="val 9295"/>
            </a:avLst>
          </a:prstGeom>
          <a:solidFill>
            <a:srgbClr val="006600"/>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bg1"/>
              </a:solidFill>
              <a:effectLst/>
              <a:latin typeface="Times New Roman" pitchFamily="18" charset="0"/>
            </a:endParaRPr>
          </a:p>
        </p:txBody>
      </p:sp>
      <p:sp>
        <p:nvSpPr>
          <p:cNvPr id="22533" name="Rectangle 5"/>
          <p:cNvSpPr>
            <a:spLocks noGrp="1" noChangeArrowheads="1"/>
          </p:cNvSpPr>
          <p:nvPr>
            <p:ph type="subTitle" idx="1"/>
          </p:nvPr>
        </p:nvSpPr>
        <p:spPr>
          <a:xfrm>
            <a:off x="3350578" y="4322848"/>
            <a:ext cx="5490847" cy="858753"/>
          </a:xfrm>
        </p:spPr>
        <p:txBody>
          <a:bodyPr anchor="ctr"/>
          <a:lstStyle>
            <a:lvl1pPr marL="0" marR="0" indent="0" algn="ctr" defTabSz="914400" rtl="0" eaLnBrk="0" fontAlgn="base" latinLnBrk="0" hangingPunct="0">
              <a:lnSpc>
                <a:spcPct val="100000"/>
              </a:lnSpc>
              <a:spcBef>
                <a:spcPct val="20000"/>
              </a:spcBef>
              <a:spcAft>
                <a:spcPct val="0"/>
              </a:spcAft>
              <a:buClrTx/>
              <a:buSzTx/>
              <a:buFontTx/>
              <a:buNone/>
              <a:tabLst/>
              <a:defRPr sz="2400"/>
            </a:lvl1pPr>
          </a:lstStyle>
          <a:p>
            <a:pPr lvl="0"/>
            <a:endParaRPr lang="en-US" noProof="0" dirty="0"/>
          </a:p>
        </p:txBody>
      </p:sp>
      <p:sp>
        <p:nvSpPr>
          <p:cNvPr id="14" name="Rectangle 4"/>
          <p:cNvSpPr>
            <a:spLocks noGrp="1" noChangeArrowheads="1"/>
          </p:cNvSpPr>
          <p:nvPr>
            <p:ph type="title"/>
          </p:nvPr>
        </p:nvSpPr>
        <p:spPr bwMode="auto">
          <a:xfrm>
            <a:off x="1133211" y="2494047"/>
            <a:ext cx="9925579"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defRPr sz="4800" cap="small" baseline="0"/>
            </a:lvl1pPr>
          </a:lstStyle>
          <a:p>
            <a:pPr lvl="0"/>
            <a:r>
              <a:rPr lang="en-US" dirty="0"/>
              <a:t>Click to edit Master title style</a:t>
            </a:r>
          </a:p>
        </p:txBody>
      </p:sp>
      <p:pic>
        <p:nvPicPr>
          <p:cNvPr id="19" name="Picture 18" descr="fluvanna seal - transparent"/>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015997" y="788374"/>
            <a:ext cx="1498603" cy="149860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63000" y="898432"/>
            <a:ext cx="2108200" cy="1388545"/>
          </a:xfrm>
          <a:prstGeom prst="rect">
            <a:avLst/>
          </a:prstGeom>
        </p:spPr>
      </p:pic>
    </p:spTree>
    <p:extLst>
      <p:ext uri="{BB962C8B-B14F-4D97-AF65-F5344CB8AC3E}">
        <p14:creationId xmlns:p14="http://schemas.microsoft.com/office/powerpoint/2010/main" val="101528286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9CA19226-EC7D-4532-A434-933B205B1FFA}" type="slidenum">
              <a:rPr lang="en-US" altLang="en-US" b="1" smtClean="0"/>
              <a:pPr>
                <a:defRPr/>
              </a:pPr>
              <a:t>‹#›</a:t>
            </a:fld>
            <a:endParaRPr lang="en-US" altLang="en-US" b="1" dirty="0"/>
          </a:p>
        </p:txBody>
      </p:sp>
    </p:spTree>
    <p:extLst>
      <p:ext uri="{BB962C8B-B14F-4D97-AF65-F5344CB8AC3E}">
        <p14:creationId xmlns:p14="http://schemas.microsoft.com/office/powerpoint/2010/main" val="4293107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1143000"/>
            <a:ext cx="5130800" cy="53340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46800" y="1143000"/>
            <a:ext cx="5130800" cy="53340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48400089-AEF7-4988-8949-CA7941294EB5}" type="slidenum">
              <a:rPr lang="en-US" altLang="en-US" b="1" smtClean="0"/>
              <a:pPr>
                <a:defRPr/>
              </a:pPr>
              <a:t>‹#›</a:t>
            </a:fld>
            <a:endParaRPr lang="en-US" altLang="en-US" b="1" dirty="0"/>
          </a:p>
        </p:txBody>
      </p:sp>
    </p:spTree>
    <p:extLst>
      <p:ext uri="{BB962C8B-B14F-4D97-AF65-F5344CB8AC3E}">
        <p14:creationId xmlns:p14="http://schemas.microsoft.com/office/powerpoint/2010/main" val="2726691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A3A87DEF-DCEB-4DBE-990E-05D9F9113729}" type="slidenum">
              <a:rPr lang="en-US" altLang="en-US" b="1" smtClean="0"/>
              <a:pPr>
                <a:defRPr/>
              </a:pPr>
              <a:t>‹#›</a:t>
            </a:fld>
            <a:endParaRPr lang="en-US" altLang="en-US" b="1" dirty="0"/>
          </a:p>
        </p:txBody>
      </p:sp>
    </p:spTree>
    <p:extLst>
      <p:ext uri="{BB962C8B-B14F-4D97-AF65-F5344CB8AC3E}">
        <p14:creationId xmlns:p14="http://schemas.microsoft.com/office/powerpoint/2010/main" val="35067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066926"/>
            <a:ext cx="10363200" cy="1362075"/>
          </a:xfrm>
        </p:spPr>
        <p:txBody>
          <a:bodyPr anchor="ctr"/>
          <a:lstStyle>
            <a:lvl1pPr algn="ctr">
              <a:defRPr sz="4000" b="1" cap="all">
                <a:solidFill>
                  <a:srgbClr val="C00000"/>
                </a:solidFill>
              </a:defRPr>
            </a:lvl1pPr>
          </a:lstStyle>
          <a:p>
            <a:r>
              <a:rPr lang="en-US" dirty="0"/>
              <a:t>Click to edit Master title style</a:t>
            </a:r>
          </a:p>
        </p:txBody>
      </p:sp>
      <p:sp>
        <p:nvSpPr>
          <p:cNvPr id="3" name="Text Placeholder 2"/>
          <p:cNvSpPr>
            <a:spLocks noGrp="1"/>
          </p:cNvSpPr>
          <p:nvPr>
            <p:ph type="body" idx="1"/>
          </p:nvPr>
        </p:nvSpPr>
        <p:spPr>
          <a:xfrm>
            <a:off x="963084" y="4138614"/>
            <a:ext cx="10363200" cy="1500187"/>
          </a:xfrm>
        </p:spPr>
        <p:txBody>
          <a:bodyPr anchor="ctr"/>
          <a:lstStyle>
            <a:lvl1pPr marL="0" indent="0" algn="ctr">
              <a:buNone/>
              <a:defRPr sz="28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1EDFD938-80AB-4106-896C-F796B3FBD142}" type="slidenum">
              <a:rPr lang="en-US" altLang="en-US" b="1" smtClean="0"/>
              <a:pPr>
                <a:defRPr/>
              </a:pPr>
              <a:t>‹#›</a:t>
            </a:fld>
            <a:endParaRPr lang="en-US" altLang="en-US" b="1" dirty="0"/>
          </a:p>
        </p:txBody>
      </p:sp>
    </p:spTree>
    <p:extLst>
      <p:ext uri="{BB962C8B-B14F-4D97-AF65-F5344CB8AC3E}">
        <p14:creationId xmlns:p14="http://schemas.microsoft.com/office/powerpoint/2010/main" val="20065868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Group 5"/>
          <p:cNvGrpSpPr/>
          <p:nvPr userDrawn="1"/>
        </p:nvGrpSpPr>
        <p:grpSpPr>
          <a:xfrm>
            <a:off x="0" y="0"/>
            <a:ext cx="12192000" cy="6858000"/>
            <a:chOff x="0" y="0"/>
            <a:chExt cx="9144000" cy="6858000"/>
          </a:xfrm>
        </p:grpSpPr>
        <p:sp>
          <p:nvSpPr>
            <p:cNvPr id="2" name="Frame 1"/>
            <p:cNvSpPr/>
            <p:nvPr userDrawn="1"/>
          </p:nvSpPr>
          <p:spPr bwMode="auto">
            <a:xfrm>
              <a:off x="0" y="0"/>
              <a:ext cx="9144000" cy="6858000"/>
            </a:xfrm>
            <a:prstGeom prst="frame">
              <a:avLst/>
            </a:prstGeom>
            <a:solidFill>
              <a:srgbClr val="006600"/>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ln>
                  <a:noFill/>
                </a:ln>
                <a:solidFill>
                  <a:schemeClr val="bg1"/>
                </a:solidFill>
                <a:effectLst/>
                <a:latin typeface="Times New Roman" pitchFamily="18" charset="0"/>
              </a:endParaRPr>
            </a:p>
          </p:txBody>
        </p:sp>
        <p:sp>
          <p:nvSpPr>
            <p:cNvPr id="5" name="Rounded Rectangle 4"/>
            <p:cNvSpPr/>
            <p:nvPr userDrawn="1"/>
          </p:nvSpPr>
          <p:spPr bwMode="auto">
            <a:xfrm>
              <a:off x="115147" y="138350"/>
              <a:ext cx="8913707" cy="6581301"/>
            </a:xfrm>
            <a:prstGeom prst="roundRect">
              <a:avLst>
                <a:gd name="adj" fmla="val 9603"/>
              </a:avLst>
            </a:pr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a:ln>
                  <a:noFill/>
                </a:ln>
                <a:solidFill>
                  <a:schemeClr val="bg1"/>
                </a:solidFill>
                <a:effectLst/>
                <a:latin typeface="Times New Roman" pitchFamily="18" charset="0"/>
              </a:endParaRPr>
            </a:p>
          </p:txBody>
        </p:sp>
      </p:grpSp>
      <p:sp>
        <p:nvSpPr>
          <p:cNvPr id="21508" name="Rectangle 4"/>
          <p:cNvSpPr>
            <a:spLocks noGrp="1" noChangeArrowheads="1"/>
          </p:cNvSpPr>
          <p:nvPr>
            <p:ph type="title"/>
          </p:nvPr>
        </p:nvSpPr>
        <p:spPr bwMode="auto">
          <a:xfrm>
            <a:off x="812800" y="228600"/>
            <a:ext cx="10464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8" name="Rectangle 5"/>
          <p:cNvSpPr>
            <a:spLocks noGrp="1" noChangeArrowheads="1"/>
          </p:cNvSpPr>
          <p:nvPr>
            <p:ph type="body" idx="1"/>
          </p:nvPr>
        </p:nvSpPr>
        <p:spPr bwMode="auto">
          <a:xfrm>
            <a:off x="812800" y="1143001"/>
            <a:ext cx="10464800" cy="533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31" name="Line 8"/>
          <p:cNvSpPr>
            <a:spLocks noChangeShapeType="1"/>
          </p:cNvSpPr>
          <p:nvPr/>
        </p:nvSpPr>
        <p:spPr bwMode="auto">
          <a:xfrm>
            <a:off x="812800" y="1066800"/>
            <a:ext cx="10464800" cy="0"/>
          </a:xfrm>
          <a:prstGeom prst="line">
            <a:avLst/>
          </a:prstGeom>
          <a:noFill/>
          <a:ln w="381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2400" dirty="0"/>
          </a:p>
        </p:txBody>
      </p:sp>
      <p:sp>
        <p:nvSpPr>
          <p:cNvPr id="21510" name="Rectangle 6"/>
          <p:cNvSpPr>
            <a:spLocks noGrp="1" noChangeArrowheads="1"/>
          </p:cNvSpPr>
          <p:nvPr>
            <p:ph type="sldNum" sz="quarter" idx="4"/>
          </p:nvPr>
        </p:nvSpPr>
        <p:spPr bwMode="auto">
          <a:xfrm>
            <a:off x="11277600" y="6477000"/>
            <a:ext cx="914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b="1" smtClean="0">
                <a:solidFill>
                  <a:schemeClr val="bg1"/>
                </a:solidFill>
                <a:latin typeface="Calibri" panose="020F0502020204030204" pitchFamily="34" charset="0"/>
              </a:defRPr>
            </a:lvl1pPr>
          </a:lstStyle>
          <a:p>
            <a:pPr>
              <a:defRPr/>
            </a:pPr>
            <a:r>
              <a:rPr lang="en-US" altLang="en-US" dirty="0"/>
              <a:t> </a:t>
            </a:r>
            <a:fld id="{6CD8EE6D-A2C9-4FAD-BE51-D0190ED1463C}" type="slidenum">
              <a:rPr lang="en-US" altLang="en-US" smtClean="0"/>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731" r:id="rId1"/>
    <p:sldLayoutId id="2147483723" r:id="rId2"/>
    <p:sldLayoutId id="2147483711" r:id="rId3"/>
    <p:sldLayoutId id="2147483713" r:id="rId4"/>
    <p:sldLayoutId id="2147483710" r:id="rId5"/>
  </p:sldLayoutIdLst>
  <p:hf hdr="0" dt="0"/>
  <p:txStyles>
    <p:titleStyle>
      <a:lvl1pPr algn="l" rtl="0" eaLnBrk="0" fontAlgn="base" hangingPunct="0">
        <a:spcBef>
          <a:spcPct val="0"/>
        </a:spcBef>
        <a:spcAft>
          <a:spcPct val="0"/>
        </a:spcAft>
        <a:defRPr sz="3200" b="1">
          <a:solidFill>
            <a:srgbClr val="C00000"/>
          </a:solidFill>
          <a:effectLst>
            <a:outerShdw blurRad="38100" dist="38100" dir="2700000" algn="tl">
              <a:srgbClr val="000000">
                <a:alpha val="43137"/>
              </a:srgbClr>
            </a:outerShdw>
          </a:effectLst>
          <a:latin typeface="Calibri" panose="020F0502020204030204" pitchFamily="34" charset="0"/>
          <a:ea typeface="MS PGothic" panose="020B0600070205080204" pitchFamily="34" charset="-128"/>
          <a:cs typeface="+mj-cs"/>
        </a:defRPr>
      </a:lvl1pPr>
      <a:lvl2pPr algn="l" rtl="0" eaLnBrk="0" fontAlgn="base" hangingPunct="0">
        <a:spcBef>
          <a:spcPct val="0"/>
        </a:spcBef>
        <a:spcAft>
          <a:spcPct val="0"/>
        </a:spcAft>
        <a:defRPr sz="2800" b="1">
          <a:solidFill>
            <a:schemeClr val="tx2"/>
          </a:solidFill>
          <a:effectLst>
            <a:outerShdw blurRad="38100" dist="38100" dir="2700000" algn="tl">
              <a:srgbClr val="C0C0C0"/>
            </a:outerShdw>
          </a:effectLst>
          <a:latin typeface="Arial" charset="0"/>
          <a:ea typeface="MS PGothic" panose="020B0600070205080204" pitchFamily="34" charset="-128"/>
        </a:defRPr>
      </a:lvl2pPr>
      <a:lvl3pPr algn="l" rtl="0" eaLnBrk="0" fontAlgn="base" hangingPunct="0">
        <a:spcBef>
          <a:spcPct val="0"/>
        </a:spcBef>
        <a:spcAft>
          <a:spcPct val="0"/>
        </a:spcAft>
        <a:defRPr sz="2800" b="1">
          <a:solidFill>
            <a:schemeClr val="tx2"/>
          </a:solidFill>
          <a:effectLst>
            <a:outerShdw blurRad="38100" dist="38100" dir="2700000" algn="tl">
              <a:srgbClr val="C0C0C0"/>
            </a:outerShdw>
          </a:effectLst>
          <a:latin typeface="Arial" charset="0"/>
          <a:ea typeface="MS PGothic" panose="020B0600070205080204" pitchFamily="34" charset="-128"/>
        </a:defRPr>
      </a:lvl3pPr>
      <a:lvl4pPr algn="l" rtl="0" eaLnBrk="0" fontAlgn="base" hangingPunct="0">
        <a:spcBef>
          <a:spcPct val="0"/>
        </a:spcBef>
        <a:spcAft>
          <a:spcPct val="0"/>
        </a:spcAft>
        <a:defRPr sz="2800" b="1">
          <a:solidFill>
            <a:schemeClr val="tx2"/>
          </a:solidFill>
          <a:effectLst>
            <a:outerShdw blurRad="38100" dist="38100" dir="2700000" algn="tl">
              <a:srgbClr val="C0C0C0"/>
            </a:outerShdw>
          </a:effectLst>
          <a:latin typeface="Arial" charset="0"/>
          <a:ea typeface="MS PGothic" panose="020B0600070205080204" pitchFamily="34" charset="-128"/>
        </a:defRPr>
      </a:lvl4pPr>
      <a:lvl5pPr algn="l" rtl="0" eaLnBrk="0" fontAlgn="base" hangingPunct="0">
        <a:spcBef>
          <a:spcPct val="0"/>
        </a:spcBef>
        <a:spcAft>
          <a:spcPct val="0"/>
        </a:spcAft>
        <a:defRPr sz="2800" b="1">
          <a:solidFill>
            <a:schemeClr val="tx2"/>
          </a:solidFill>
          <a:effectLst>
            <a:outerShdw blurRad="38100" dist="38100" dir="2700000" algn="tl">
              <a:srgbClr val="C0C0C0"/>
            </a:outerShdw>
          </a:effectLst>
          <a:latin typeface="Arial" charset="0"/>
          <a:ea typeface="MS PGothic" panose="020B0600070205080204" pitchFamily="34" charset="-128"/>
        </a:defRPr>
      </a:lvl5pPr>
      <a:lvl6pPr marL="457200" algn="l" rtl="0" eaLnBrk="0" fontAlgn="base" hangingPunct="0">
        <a:spcBef>
          <a:spcPct val="0"/>
        </a:spcBef>
        <a:spcAft>
          <a:spcPct val="0"/>
        </a:spcAft>
        <a:defRPr sz="2800" b="1">
          <a:solidFill>
            <a:schemeClr val="tx2"/>
          </a:solidFill>
          <a:effectLst>
            <a:outerShdw blurRad="38100" dist="38100" dir="2700000" algn="tl">
              <a:srgbClr val="C0C0C0"/>
            </a:outerShdw>
          </a:effectLst>
          <a:latin typeface="Arial" charset="0"/>
        </a:defRPr>
      </a:lvl6pPr>
      <a:lvl7pPr marL="914400" algn="l" rtl="0" eaLnBrk="0" fontAlgn="base" hangingPunct="0">
        <a:spcBef>
          <a:spcPct val="0"/>
        </a:spcBef>
        <a:spcAft>
          <a:spcPct val="0"/>
        </a:spcAft>
        <a:defRPr sz="2800" b="1">
          <a:solidFill>
            <a:schemeClr val="tx2"/>
          </a:solidFill>
          <a:effectLst>
            <a:outerShdw blurRad="38100" dist="38100" dir="2700000" algn="tl">
              <a:srgbClr val="C0C0C0"/>
            </a:outerShdw>
          </a:effectLst>
          <a:latin typeface="Arial" charset="0"/>
        </a:defRPr>
      </a:lvl7pPr>
      <a:lvl8pPr marL="1371600" algn="l" rtl="0" eaLnBrk="0" fontAlgn="base" hangingPunct="0">
        <a:spcBef>
          <a:spcPct val="0"/>
        </a:spcBef>
        <a:spcAft>
          <a:spcPct val="0"/>
        </a:spcAft>
        <a:defRPr sz="2800" b="1">
          <a:solidFill>
            <a:schemeClr val="tx2"/>
          </a:solidFill>
          <a:effectLst>
            <a:outerShdw blurRad="38100" dist="38100" dir="2700000" algn="tl">
              <a:srgbClr val="C0C0C0"/>
            </a:outerShdw>
          </a:effectLst>
          <a:latin typeface="Arial" charset="0"/>
        </a:defRPr>
      </a:lvl8pPr>
      <a:lvl9pPr marL="1828800" algn="l" rtl="0" eaLnBrk="0" fontAlgn="base" hangingPunct="0">
        <a:spcBef>
          <a:spcPct val="0"/>
        </a:spcBef>
        <a:spcAft>
          <a:spcPct val="0"/>
        </a:spcAft>
        <a:defRPr sz="2800" b="1">
          <a:solidFill>
            <a:schemeClr val="tx2"/>
          </a:solidFill>
          <a:effectLst>
            <a:outerShdw blurRad="38100" dist="38100" dir="2700000" algn="tl">
              <a:srgbClr val="C0C0C0"/>
            </a:outerShdw>
          </a:effectLst>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Calibri" panose="020F050202020403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har char="–"/>
        <a:defRPr sz="2400">
          <a:solidFill>
            <a:schemeClr val="tx1"/>
          </a:solidFill>
          <a:latin typeface="Calibri" panose="020F0502020204030204" pitchFamily="34" charset="0"/>
          <a:ea typeface="MS PGothic" panose="020B0600070205080204" pitchFamily="34" charset="-128"/>
        </a:defRPr>
      </a:lvl2pPr>
      <a:lvl3pPr marL="1143000" indent="-228600" algn="l" rtl="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defRPr>
      </a:lvl3pPr>
      <a:lvl4pPr marL="1600200" indent="-228600" algn="l" rtl="0" eaLnBrk="0" fontAlgn="base" hangingPunct="0">
        <a:spcBef>
          <a:spcPct val="20000"/>
        </a:spcBef>
        <a:spcAft>
          <a:spcPct val="0"/>
        </a:spcAft>
        <a:buChar char="–"/>
        <a:defRPr sz="1800">
          <a:solidFill>
            <a:schemeClr val="tx1"/>
          </a:solidFill>
          <a:latin typeface="Calibri" panose="020F0502020204030204" pitchFamily="34" charset="0"/>
          <a:ea typeface="MS PGothic" panose="020B0600070205080204" pitchFamily="34" charset="-128"/>
        </a:defRPr>
      </a:lvl4pPr>
      <a:lvl5pPr marL="2057400" indent="-228600" algn="l" rtl="0" eaLnBrk="0" fontAlgn="base" hangingPunct="0">
        <a:spcBef>
          <a:spcPct val="20000"/>
        </a:spcBef>
        <a:spcAft>
          <a:spcPct val="0"/>
        </a:spcAft>
        <a:buChar char="»"/>
        <a:defRPr sz="1800">
          <a:solidFill>
            <a:schemeClr val="tx1"/>
          </a:solidFill>
          <a:latin typeface="Calibri" panose="020F0502020204030204" pitchFamily="34" charset="0"/>
          <a:ea typeface="MS PGothic" panose="020B0600070205080204" pitchFamily="34"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3350576" y="4267200"/>
            <a:ext cx="5490847" cy="1339151"/>
          </a:xfrm>
        </p:spPr>
        <p:txBody>
          <a:bodyPr/>
          <a:lstStyle/>
          <a:p>
            <a:r>
              <a:rPr lang="en-US" dirty="0"/>
              <a:t>Dan Whitten, County Attorney</a:t>
            </a:r>
          </a:p>
          <a:p>
            <a:r>
              <a:rPr lang="en-US" dirty="0"/>
              <a:t>November 18, 2025</a:t>
            </a:r>
          </a:p>
        </p:txBody>
      </p:sp>
      <p:sp>
        <p:nvSpPr>
          <p:cNvPr id="7" name="Title 6"/>
          <p:cNvSpPr>
            <a:spLocks noGrp="1"/>
          </p:cNvSpPr>
          <p:nvPr>
            <p:ph type="title"/>
          </p:nvPr>
        </p:nvSpPr>
        <p:spPr>
          <a:xfrm>
            <a:off x="1133211" y="2895599"/>
            <a:ext cx="9925579" cy="1057549"/>
          </a:xfrm>
        </p:spPr>
        <p:txBody>
          <a:bodyPr/>
          <a:lstStyle/>
          <a:p>
            <a:r>
              <a:rPr lang="en-US" sz="3600" dirty="0">
                <a:effectLst/>
              </a:rPr>
              <a:t>Duties of the Planning Commission</a:t>
            </a:r>
            <a:endParaRPr lang="en-US" sz="3600" dirty="0"/>
          </a:p>
        </p:txBody>
      </p:sp>
      <p:sp>
        <p:nvSpPr>
          <p:cNvPr id="6" name="Rectangle 5"/>
          <p:cNvSpPr/>
          <p:nvPr/>
        </p:nvSpPr>
        <p:spPr>
          <a:xfrm>
            <a:off x="3837824" y="6400800"/>
            <a:ext cx="4516355" cy="338554"/>
          </a:xfrm>
          <a:prstGeom prst="rect">
            <a:avLst/>
          </a:prstGeom>
        </p:spPr>
        <p:txBody>
          <a:bodyPr wrap="square">
            <a:spAutoFit/>
          </a:bodyPr>
          <a:lstStyle/>
          <a:p>
            <a:pPr algn="ctr"/>
            <a:r>
              <a:rPr lang="en-US" sz="1600" i="1" dirty="0">
                <a:solidFill>
                  <a:srgbClr val="FFFFCC"/>
                </a:solidFill>
              </a:rPr>
              <a:t>A great place to live, learn, work, and play!</a:t>
            </a:r>
            <a:endParaRPr lang="en-US" sz="1600" dirty="0">
              <a:solidFill>
                <a:srgbClr val="FFFFCC"/>
              </a:solidFill>
            </a:endParaRPr>
          </a:p>
        </p:txBody>
      </p:sp>
    </p:spTree>
    <p:extLst>
      <p:ext uri="{BB962C8B-B14F-4D97-AF65-F5344CB8AC3E}">
        <p14:creationId xmlns:p14="http://schemas.microsoft.com/office/powerpoint/2010/main" val="293209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0DA86-6E92-CF36-D447-89EF179D3A6B}"/>
              </a:ext>
            </a:extLst>
          </p:cNvPr>
          <p:cNvSpPr>
            <a:spLocks noGrp="1"/>
          </p:cNvSpPr>
          <p:nvPr>
            <p:ph type="title"/>
          </p:nvPr>
        </p:nvSpPr>
        <p:spPr/>
        <p:txBody>
          <a:bodyPr/>
          <a:lstStyle/>
          <a:p>
            <a:r>
              <a:rPr lang="en-US" dirty="0"/>
              <a:t>Dillon Rule</a:t>
            </a:r>
          </a:p>
        </p:txBody>
      </p:sp>
      <p:sp>
        <p:nvSpPr>
          <p:cNvPr id="3" name="Content Placeholder 2">
            <a:extLst>
              <a:ext uri="{FF2B5EF4-FFF2-40B4-BE49-F238E27FC236}">
                <a16:creationId xmlns:a16="http://schemas.microsoft.com/office/drawing/2014/main" id="{CE6D36E2-C571-6D83-2029-883598656CF0}"/>
              </a:ext>
            </a:extLst>
          </p:cNvPr>
          <p:cNvSpPr>
            <a:spLocks noGrp="1"/>
          </p:cNvSpPr>
          <p:nvPr>
            <p:ph idx="1"/>
          </p:nvPr>
        </p:nvSpPr>
        <p:spPr/>
        <p:txBody>
          <a:bodyPr/>
          <a:lstStyle/>
          <a:p>
            <a:r>
              <a:rPr lang="en-US" dirty="0"/>
              <a:t>Local governing bodies have only those powers that are expressly granted, those necessarily or fairly implied from expressly granted powers, and those that are essential and indispensable.</a:t>
            </a:r>
          </a:p>
          <a:p>
            <a:r>
              <a:rPr lang="en-US" dirty="0"/>
              <a:t>The Dillon Rule is a rule of strict construction, and if there is a reasonable doubt whether legislative power exists, the doubt must be resolved against the local governing body.</a:t>
            </a:r>
          </a:p>
          <a:p>
            <a:r>
              <a:rPr lang="en-US" dirty="0"/>
              <a:t>Therefore, any acts done by localities that do not meet the standards for authority under Dillon Rule are unlawful and void. </a:t>
            </a:r>
          </a:p>
        </p:txBody>
      </p:sp>
      <p:sp>
        <p:nvSpPr>
          <p:cNvPr id="4" name="Slide Number Placeholder 3">
            <a:extLst>
              <a:ext uri="{FF2B5EF4-FFF2-40B4-BE49-F238E27FC236}">
                <a16:creationId xmlns:a16="http://schemas.microsoft.com/office/drawing/2014/main" id="{EF50681A-00F3-0075-0EB7-C846D25523F4}"/>
              </a:ext>
            </a:extLst>
          </p:cNvPr>
          <p:cNvSpPr>
            <a:spLocks noGrp="1"/>
          </p:cNvSpPr>
          <p:nvPr>
            <p:ph type="sldNum" sz="quarter" idx="10"/>
          </p:nvPr>
        </p:nvSpPr>
        <p:spPr/>
        <p:txBody>
          <a:bodyPr/>
          <a:lstStyle/>
          <a:p>
            <a:pPr>
              <a:defRPr/>
            </a:pPr>
            <a:fld id="{9CA19226-EC7D-4532-A434-933B205B1FFA}" type="slidenum">
              <a:rPr lang="en-US" altLang="en-US" b="1" smtClean="0"/>
              <a:pPr>
                <a:defRPr/>
              </a:pPr>
              <a:t>2</a:t>
            </a:fld>
            <a:endParaRPr lang="en-US" altLang="en-US" b="1" dirty="0"/>
          </a:p>
        </p:txBody>
      </p:sp>
    </p:spTree>
    <p:extLst>
      <p:ext uri="{BB962C8B-B14F-4D97-AF65-F5344CB8AC3E}">
        <p14:creationId xmlns:p14="http://schemas.microsoft.com/office/powerpoint/2010/main" val="288519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C66BC-AC96-1DB0-78F7-E7DE5C5C3C6D}"/>
              </a:ext>
            </a:extLst>
          </p:cNvPr>
          <p:cNvSpPr>
            <a:spLocks noGrp="1"/>
          </p:cNvSpPr>
          <p:nvPr>
            <p:ph type="title"/>
          </p:nvPr>
        </p:nvSpPr>
        <p:spPr/>
        <p:txBody>
          <a:bodyPr/>
          <a:lstStyle/>
          <a:p>
            <a:r>
              <a:rPr lang="en-US" dirty="0"/>
              <a:t>The Role of the Planning Commission</a:t>
            </a:r>
          </a:p>
        </p:txBody>
      </p:sp>
      <p:sp>
        <p:nvSpPr>
          <p:cNvPr id="3" name="Content Placeholder 2">
            <a:extLst>
              <a:ext uri="{FF2B5EF4-FFF2-40B4-BE49-F238E27FC236}">
                <a16:creationId xmlns:a16="http://schemas.microsoft.com/office/drawing/2014/main" id="{1C89BED2-6C4A-A89D-8598-190E010826DA}"/>
              </a:ext>
            </a:extLst>
          </p:cNvPr>
          <p:cNvSpPr>
            <a:spLocks noGrp="1"/>
          </p:cNvSpPr>
          <p:nvPr>
            <p:ph idx="1"/>
          </p:nvPr>
        </p:nvSpPr>
        <p:spPr/>
        <p:txBody>
          <a:bodyPr/>
          <a:lstStyle/>
          <a:p>
            <a:r>
              <a:rPr lang="en-US" dirty="0"/>
              <a:t>The Planning Commission is a nonpolitical advisory body required under the Virginia Code (Sec. 15.2-2210).</a:t>
            </a:r>
          </a:p>
          <a:p>
            <a:r>
              <a:rPr lang="en-US" dirty="0"/>
              <a:t>Its primary role is to advise the decision-making of the County Board of Supervisors.</a:t>
            </a:r>
          </a:p>
          <a:p>
            <a:r>
              <a:rPr lang="en-US" dirty="0"/>
              <a:t>Planning Commission powers include developing and recommending the comprehensive plan (Sec. 15.2-2223), making determinations on Substantial Accord (Sec. 15.2-2232), providing recommendations on Special Use Permits (Sec. 15.2-2286); and amendments of the zoning regulations or district maps (Sec. 15.2-2286).</a:t>
            </a:r>
          </a:p>
        </p:txBody>
      </p:sp>
      <p:sp>
        <p:nvSpPr>
          <p:cNvPr id="4" name="Slide Number Placeholder 3">
            <a:extLst>
              <a:ext uri="{FF2B5EF4-FFF2-40B4-BE49-F238E27FC236}">
                <a16:creationId xmlns:a16="http://schemas.microsoft.com/office/drawing/2014/main" id="{40335425-2D2F-D265-88A1-DD170D7EEC58}"/>
              </a:ext>
            </a:extLst>
          </p:cNvPr>
          <p:cNvSpPr>
            <a:spLocks noGrp="1"/>
          </p:cNvSpPr>
          <p:nvPr>
            <p:ph type="sldNum" sz="quarter" idx="10"/>
          </p:nvPr>
        </p:nvSpPr>
        <p:spPr/>
        <p:txBody>
          <a:bodyPr/>
          <a:lstStyle/>
          <a:p>
            <a:pPr>
              <a:defRPr/>
            </a:pPr>
            <a:fld id="{9CA19226-EC7D-4532-A434-933B205B1FFA}" type="slidenum">
              <a:rPr lang="en-US" altLang="en-US" b="1" smtClean="0"/>
              <a:pPr>
                <a:defRPr/>
              </a:pPr>
              <a:t>3</a:t>
            </a:fld>
            <a:endParaRPr lang="en-US" altLang="en-US" b="1" dirty="0"/>
          </a:p>
        </p:txBody>
      </p:sp>
    </p:spTree>
    <p:extLst>
      <p:ext uri="{BB962C8B-B14F-4D97-AF65-F5344CB8AC3E}">
        <p14:creationId xmlns:p14="http://schemas.microsoft.com/office/powerpoint/2010/main" val="4254493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26351-8CF0-5BD1-B32F-051815DC7F18}"/>
              </a:ext>
            </a:extLst>
          </p:cNvPr>
          <p:cNvSpPr>
            <a:spLocks noGrp="1"/>
          </p:cNvSpPr>
          <p:nvPr>
            <p:ph type="title"/>
          </p:nvPr>
        </p:nvSpPr>
        <p:spPr/>
        <p:txBody>
          <a:bodyPr/>
          <a:lstStyle/>
          <a:p>
            <a:r>
              <a:rPr lang="en-US" dirty="0"/>
              <a:t>Advisory Role of Planning Commission</a:t>
            </a:r>
          </a:p>
        </p:txBody>
      </p:sp>
      <p:sp>
        <p:nvSpPr>
          <p:cNvPr id="3" name="Content Placeholder 2">
            <a:extLst>
              <a:ext uri="{FF2B5EF4-FFF2-40B4-BE49-F238E27FC236}">
                <a16:creationId xmlns:a16="http://schemas.microsoft.com/office/drawing/2014/main" id="{11C1C138-B68D-1CCB-6D7E-C25A7873249D}"/>
              </a:ext>
            </a:extLst>
          </p:cNvPr>
          <p:cNvSpPr>
            <a:spLocks noGrp="1"/>
          </p:cNvSpPr>
          <p:nvPr>
            <p:ph idx="1"/>
          </p:nvPr>
        </p:nvSpPr>
        <p:spPr/>
        <p:txBody>
          <a:bodyPr/>
          <a:lstStyle/>
          <a:p>
            <a:r>
              <a:rPr lang="en-US" dirty="0"/>
              <a:t>Does NOT have authority to approve of departures from the zoning ordinance. </a:t>
            </a:r>
          </a:p>
          <a:p>
            <a:r>
              <a:rPr lang="en-US"/>
              <a:t>Does NOT </a:t>
            </a:r>
            <a:r>
              <a:rPr lang="en-US" dirty="0"/>
              <a:t>have the power to administer or enforce the zoning ordinance. </a:t>
            </a:r>
          </a:p>
          <a:p>
            <a:r>
              <a:rPr lang="en-US" dirty="0"/>
              <a:t>Does have the duty to make recommendations to the governing body on special use permits, rezonings and amendments to the zoning regulations and maps. </a:t>
            </a:r>
          </a:p>
          <a:p>
            <a:r>
              <a:rPr lang="en-US" dirty="0"/>
              <a:t>The County Code states “the County Planning Commission shall have all the functions, powers and duties which are prescribed by law.” </a:t>
            </a:r>
          </a:p>
        </p:txBody>
      </p:sp>
      <p:sp>
        <p:nvSpPr>
          <p:cNvPr id="4" name="Slide Number Placeholder 3">
            <a:extLst>
              <a:ext uri="{FF2B5EF4-FFF2-40B4-BE49-F238E27FC236}">
                <a16:creationId xmlns:a16="http://schemas.microsoft.com/office/drawing/2014/main" id="{AB737CFF-E5A8-7950-22F2-2D20BA991350}"/>
              </a:ext>
            </a:extLst>
          </p:cNvPr>
          <p:cNvSpPr>
            <a:spLocks noGrp="1"/>
          </p:cNvSpPr>
          <p:nvPr>
            <p:ph type="sldNum" sz="quarter" idx="10"/>
          </p:nvPr>
        </p:nvSpPr>
        <p:spPr/>
        <p:txBody>
          <a:bodyPr/>
          <a:lstStyle/>
          <a:p>
            <a:pPr>
              <a:defRPr/>
            </a:pPr>
            <a:fld id="{9CA19226-EC7D-4532-A434-933B205B1FFA}" type="slidenum">
              <a:rPr lang="en-US" altLang="en-US" b="1" smtClean="0"/>
              <a:pPr>
                <a:defRPr/>
              </a:pPr>
              <a:t>4</a:t>
            </a:fld>
            <a:endParaRPr lang="en-US" altLang="en-US" b="1" dirty="0"/>
          </a:p>
        </p:txBody>
      </p:sp>
    </p:spTree>
    <p:extLst>
      <p:ext uri="{BB962C8B-B14F-4D97-AF65-F5344CB8AC3E}">
        <p14:creationId xmlns:p14="http://schemas.microsoft.com/office/powerpoint/2010/main" val="1833920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FB2EB-9FE7-36EE-F28A-E31D043C7C12}"/>
              </a:ext>
            </a:extLst>
          </p:cNvPr>
          <p:cNvSpPr>
            <a:spLocks noGrp="1"/>
          </p:cNvSpPr>
          <p:nvPr>
            <p:ph type="title"/>
          </p:nvPr>
        </p:nvSpPr>
        <p:spPr/>
        <p:txBody>
          <a:bodyPr/>
          <a:lstStyle/>
          <a:p>
            <a:r>
              <a:rPr lang="en-US" dirty="0"/>
              <a:t>The Comprehensive Plan (Sec. 15.2-2223)</a:t>
            </a:r>
          </a:p>
        </p:txBody>
      </p:sp>
      <p:sp>
        <p:nvSpPr>
          <p:cNvPr id="3" name="Content Placeholder 2">
            <a:extLst>
              <a:ext uri="{FF2B5EF4-FFF2-40B4-BE49-F238E27FC236}">
                <a16:creationId xmlns:a16="http://schemas.microsoft.com/office/drawing/2014/main" id="{337431B0-224D-D977-21E5-70039720737B}"/>
              </a:ext>
            </a:extLst>
          </p:cNvPr>
          <p:cNvSpPr>
            <a:spLocks noGrp="1"/>
          </p:cNvSpPr>
          <p:nvPr>
            <p:ph idx="1"/>
          </p:nvPr>
        </p:nvSpPr>
        <p:spPr/>
        <p:txBody>
          <a:bodyPr/>
          <a:lstStyle/>
          <a:p>
            <a:r>
              <a:rPr lang="en-US" dirty="0"/>
              <a:t>All localities are required to develop a comprehensive plan regarding the development of their communities.</a:t>
            </a:r>
          </a:p>
          <a:p>
            <a:r>
              <a:rPr lang="en-US" dirty="0"/>
              <a:t>Comprehensive plans are one of the most important decision-making and priority-setting tools available to local governments to guide decision-making in land use matters.</a:t>
            </a:r>
          </a:p>
          <a:p>
            <a:r>
              <a:rPr lang="en-US" dirty="0"/>
              <a:t>It is the duty of the Planning Commission to draft and recommend the County comprehensive plan to the Board, taking into consideration present and future land uses.</a:t>
            </a:r>
          </a:p>
          <a:p>
            <a:r>
              <a:rPr lang="en-US" dirty="0"/>
              <a:t>The Commission may conduct surveys, hold forums, and use consultants to gather information needed to prepare the plan.</a:t>
            </a:r>
          </a:p>
        </p:txBody>
      </p:sp>
      <p:sp>
        <p:nvSpPr>
          <p:cNvPr id="4" name="Slide Number Placeholder 3">
            <a:extLst>
              <a:ext uri="{FF2B5EF4-FFF2-40B4-BE49-F238E27FC236}">
                <a16:creationId xmlns:a16="http://schemas.microsoft.com/office/drawing/2014/main" id="{B056016E-359F-A6C9-3005-E43E98CC29B9}"/>
              </a:ext>
            </a:extLst>
          </p:cNvPr>
          <p:cNvSpPr>
            <a:spLocks noGrp="1"/>
          </p:cNvSpPr>
          <p:nvPr>
            <p:ph type="sldNum" sz="quarter" idx="10"/>
          </p:nvPr>
        </p:nvSpPr>
        <p:spPr/>
        <p:txBody>
          <a:bodyPr/>
          <a:lstStyle/>
          <a:p>
            <a:pPr>
              <a:defRPr/>
            </a:pPr>
            <a:fld id="{9CA19226-EC7D-4532-A434-933B205B1FFA}" type="slidenum">
              <a:rPr lang="en-US" altLang="en-US" b="1" smtClean="0"/>
              <a:pPr>
                <a:defRPr/>
              </a:pPr>
              <a:t>5</a:t>
            </a:fld>
            <a:endParaRPr lang="en-US" altLang="en-US" b="1" dirty="0"/>
          </a:p>
        </p:txBody>
      </p:sp>
    </p:spTree>
    <p:extLst>
      <p:ext uri="{BB962C8B-B14F-4D97-AF65-F5344CB8AC3E}">
        <p14:creationId xmlns:p14="http://schemas.microsoft.com/office/powerpoint/2010/main" val="815300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4F635-AA5C-5D3B-DDA9-78B4CFF787AC}"/>
              </a:ext>
            </a:extLst>
          </p:cNvPr>
          <p:cNvSpPr>
            <a:spLocks noGrp="1"/>
          </p:cNvSpPr>
          <p:nvPr>
            <p:ph type="title"/>
          </p:nvPr>
        </p:nvSpPr>
        <p:spPr/>
        <p:txBody>
          <a:bodyPr/>
          <a:lstStyle/>
          <a:p>
            <a:r>
              <a:rPr lang="en-US" dirty="0"/>
              <a:t>The Comprehensive Plan</a:t>
            </a:r>
          </a:p>
        </p:txBody>
      </p:sp>
      <p:sp>
        <p:nvSpPr>
          <p:cNvPr id="3" name="Content Placeholder 2">
            <a:extLst>
              <a:ext uri="{FF2B5EF4-FFF2-40B4-BE49-F238E27FC236}">
                <a16:creationId xmlns:a16="http://schemas.microsoft.com/office/drawing/2014/main" id="{A856D3AD-D49B-881B-7832-AC8520EF749C}"/>
              </a:ext>
            </a:extLst>
          </p:cNvPr>
          <p:cNvSpPr>
            <a:spLocks noGrp="1"/>
          </p:cNvSpPr>
          <p:nvPr>
            <p:ph idx="1"/>
          </p:nvPr>
        </p:nvSpPr>
        <p:spPr/>
        <p:txBody>
          <a:bodyPr/>
          <a:lstStyle/>
          <a:p>
            <a:r>
              <a:rPr lang="en-US" dirty="0"/>
              <a:t>After a comprehensive plan is adopted, the Commission continues to have ongoing responsibilities involving the plan. </a:t>
            </a:r>
          </a:p>
          <a:p>
            <a:r>
              <a:rPr lang="en-US" dirty="0"/>
              <a:t>It must review and make recommendations regarding any proposed amendments to the plan (Sec 15.2-2229).</a:t>
            </a:r>
          </a:p>
          <a:p>
            <a:r>
              <a:rPr lang="en-US" dirty="0"/>
              <a:t>It must review the plan every 5 years and report to the Board whether any amendments are needed (Sec. 15.2-2230).</a:t>
            </a:r>
          </a:p>
          <a:p>
            <a:r>
              <a:rPr lang="en-US" dirty="0"/>
              <a:t>It must review substantial accord determinations, using the adopted plan as the framework (Sec. 15.2-2232).</a:t>
            </a:r>
          </a:p>
          <a:p>
            <a:endParaRPr lang="en-US" dirty="0"/>
          </a:p>
        </p:txBody>
      </p:sp>
      <p:sp>
        <p:nvSpPr>
          <p:cNvPr id="4" name="Slide Number Placeholder 3">
            <a:extLst>
              <a:ext uri="{FF2B5EF4-FFF2-40B4-BE49-F238E27FC236}">
                <a16:creationId xmlns:a16="http://schemas.microsoft.com/office/drawing/2014/main" id="{28CF5FE9-6347-F71F-E442-E8F994B26B4A}"/>
              </a:ext>
            </a:extLst>
          </p:cNvPr>
          <p:cNvSpPr>
            <a:spLocks noGrp="1"/>
          </p:cNvSpPr>
          <p:nvPr>
            <p:ph type="sldNum" sz="quarter" idx="10"/>
          </p:nvPr>
        </p:nvSpPr>
        <p:spPr/>
        <p:txBody>
          <a:bodyPr/>
          <a:lstStyle/>
          <a:p>
            <a:pPr>
              <a:defRPr/>
            </a:pPr>
            <a:fld id="{9CA19226-EC7D-4532-A434-933B205B1FFA}" type="slidenum">
              <a:rPr lang="en-US" altLang="en-US" b="1" smtClean="0"/>
              <a:pPr>
                <a:defRPr/>
              </a:pPr>
              <a:t>6</a:t>
            </a:fld>
            <a:endParaRPr lang="en-US" altLang="en-US" b="1" dirty="0"/>
          </a:p>
        </p:txBody>
      </p:sp>
    </p:spTree>
    <p:extLst>
      <p:ext uri="{BB962C8B-B14F-4D97-AF65-F5344CB8AC3E}">
        <p14:creationId xmlns:p14="http://schemas.microsoft.com/office/powerpoint/2010/main" val="249272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3982D-9398-4E9E-9BD7-47343C396EB0}"/>
              </a:ext>
            </a:extLst>
          </p:cNvPr>
          <p:cNvSpPr>
            <a:spLocks noGrp="1"/>
          </p:cNvSpPr>
          <p:nvPr>
            <p:ph type="title"/>
          </p:nvPr>
        </p:nvSpPr>
        <p:spPr/>
        <p:txBody>
          <a:bodyPr/>
          <a:lstStyle/>
          <a:p>
            <a:r>
              <a:rPr lang="en-US" dirty="0"/>
              <a:t>Substantial Accord (Sec. 15.2-2232)</a:t>
            </a:r>
          </a:p>
        </p:txBody>
      </p:sp>
      <p:sp>
        <p:nvSpPr>
          <p:cNvPr id="3" name="Content Placeholder 2">
            <a:extLst>
              <a:ext uri="{FF2B5EF4-FFF2-40B4-BE49-F238E27FC236}">
                <a16:creationId xmlns:a16="http://schemas.microsoft.com/office/drawing/2014/main" id="{A7B7150A-5742-49E5-BD52-507D2DD887C4}"/>
              </a:ext>
            </a:extLst>
          </p:cNvPr>
          <p:cNvSpPr>
            <a:spLocks noGrp="1"/>
          </p:cNvSpPr>
          <p:nvPr>
            <p:ph idx="1"/>
          </p:nvPr>
        </p:nvSpPr>
        <p:spPr/>
        <p:txBody>
          <a:bodyPr/>
          <a:lstStyle/>
          <a:p>
            <a:r>
              <a:rPr lang="en-US" sz="2400" dirty="0"/>
              <a:t>Unless a feature is already shown on the adopted master plan or part thereof . . .  no street or connection to an existing street, park or other public area, public building or public structure, public utility facility or public service corporation facility. . .  whether publicly or privately owned, shall be constructed, established or authorized, unless and until </a:t>
            </a:r>
            <a:r>
              <a:rPr lang="en-US" sz="2400" u="sng" dirty="0"/>
              <a:t>the general location or approximate location, character, and extent thereof has been submitted to and approved by the commission as being substantially in accord with the adopted comprehensive plan </a:t>
            </a:r>
            <a:r>
              <a:rPr lang="en-US" sz="2400" dirty="0"/>
              <a:t>or part thereof.</a:t>
            </a:r>
          </a:p>
          <a:p>
            <a:r>
              <a:rPr lang="en-US" sz="2400" dirty="0"/>
              <a:t>The Planning Commission may, and at the direction of the Board must, hold public hearing. </a:t>
            </a:r>
          </a:p>
          <a:p>
            <a:r>
              <a:rPr lang="en-US" sz="2400" dirty="0"/>
              <a:t>The Planning Commission has 60 days from submission to make a decision or it is deemed approved, unless the time is extended by the Board.</a:t>
            </a:r>
          </a:p>
          <a:p>
            <a:r>
              <a:rPr lang="en-US" sz="2400" dirty="0"/>
              <a:t>The Board may overrule the action of the Commission by a vote of a majority of its membership.</a:t>
            </a:r>
            <a:br>
              <a:rPr lang="en-US" sz="2000" dirty="0"/>
            </a:br>
            <a:endParaRPr lang="en-US" sz="2000" dirty="0"/>
          </a:p>
        </p:txBody>
      </p:sp>
      <p:sp>
        <p:nvSpPr>
          <p:cNvPr id="4" name="Slide Number Placeholder 3">
            <a:extLst>
              <a:ext uri="{FF2B5EF4-FFF2-40B4-BE49-F238E27FC236}">
                <a16:creationId xmlns:a16="http://schemas.microsoft.com/office/drawing/2014/main" id="{6FA8C96C-9F9F-4523-95FA-E99F40872CDD}"/>
              </a:ext>
            </a:extLst>
          </p:cNvPr>
          <p:cNvSpPr>
            <a:spLocks noGrp="1"/>
          </p:cNvSpPr>
          <p:nvPr>
            <p:ph type="sldNum" sz="quarter" idx="10"/>
          </p:nvPr>
        </p:nvSpPr>
        <p:spPr/>
        <p:txBody>
          <a:bodyPr/>
          <a:lstStyle/>
          <a:p>
            <a:pPr>
              <a:defRPr/>
            </a:pPr>
            <a:fld id="{9CA19226-EC7D-4532-A434-933B205B1FFA}" type="slidenum">
              <a:rPr lang="en-US" altLang="en-US" b="1" smtClean="0"/>
              <a:pPr>
                <a:defRPr/>
              </a:pPr>
              <a:t>7</a:t>
            </a:fld>
            <a:endParaRPr lang="en-US" altLang="en-US" b="1" dirty="0"/>
          </a:p>
        </p:txBody>
      </p:sp>
    </p:spTree>
    <p:extLst>
      <p:ext uri="{BB962C8B-B14F-4D97-AF65-F5344CB8AC3E}">
        <p14:creationId xmlns:p14="http://schemas.microsoft.com/office/powerpoint/2010/main" val="476501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301CA-3392-1E3E-3CF7-DA5BCEF46D81}"/>
              </a:ext>
            </a:extLst>
          </p:cNvPr>
          <p:cNvSpPr>
            <a:spLocks noGrp="1"/>
          </p:cNvSpPr>
          <p:nvPr>
            <p:ph type="title"/>
          </p:nvPr>
        </p:nvSpPr>
        <p:spPr/>
        <p:txBody>
          <a:bodyPr/>
          <a:lstStyle/>
          <a:p>
            <a:r>
              <a:rPr lang="en-US" dirty="0"/>
              <a:t>Substantial Accord Analysis</a:t>
            </a:r>
          </a:p>
        </p:txBody>
      </p:sp>
      <p:sp>
        <p:nvSpPr>
          <p:cNvPr id="3" name="Content Placeholder 2">
            <a:extLst>
              <a:ext uri="{FF2B5EF4-FFF2-40B4-BE49-F238E27FC236}">
                <a16:creationId xmlns:a16="http://schemas.microsoft.com/office/drawing/2014/main" id="{7DEE501C-DF29-0E6A-A83D-87CE79D5DBD1}"/>
              </a:ext>
            </a:extLst>
          </p:cNvPr>
          <p:cNvSpPr>
            <a:spLocks noGrp="1"/>
          </p:cNvSpPr>
          <p:nvPr>
            <p:ph idx="1"/>
          </p:nvPr>
        </p:nvSpPr>
        <p:spPr/>
        <p:txBody>
          <a:bodyPr/>
          <a:lstStyle/>
          <a:p>
            <a:r>
              <a:rPr lang="en-US" dirty="0"/>
              <a:t>The Planning Commission shall communicate its findings to the Board indicating approval or disapproval and include written reasons.</a:t>
            </a:r>
          </a:p>
          <a:p>
            <a:r>
              <a:rPr lang="en-US" dirty="0"/>
              <a:t>The question is whether “the general location or approximate location, character, and extent thereof has been submitted to and approved by the commission as being substantially in accord with the adopted comprehensive plan or part thereof.”</a:t>
            </a:r>
          </a:p>
          <a:p>
            <a:r>
              <a:rPr lang="en-US" dirty="0"/>
              <a:t>The Virginia Code doesn’t authorize the Planning Commission to request that the applicant provide independent studies of environmental or traffic impact as part of the substantial accord analysis.</a:t>
            </a:r>
          </a:p>
        </p:txBody>
      </p:sp>
      <p:sp>
        <p:nvSpPr>
          <p:cNvPr id="4" name="Slide Number Placeholder 3">
            <a:extLst>
              <a:ext uri="{FF2B5EF4-FFF2-40B4-BE49-F238E27FC236}">
                <a16:creationId xmlns:a16="http://schemas.microsoft.com/office/drawing/2014/main" id="{8544A2DB-82A9-D4D5-BB8C-6A21AC3AFBA3}"/>
              </a:ext>
            </a:extLst>
          </p:cNvPr>
          <p:cNvSpPr>
            <a:spLocks noGrp="1"/>
          </p:cNvSpPr>
          <p:nvPr>
            <p:ph type="sldNum" sz="quarter" idx="10"/>
          </p:nvPr>
        </p:nvSpPr>
        <p:spPr/>
        <p:txBody>
          <a:bodyPr/>
          <a:lstStyle/>
          <a:p>
            <a:pPr>
              <a:defRPr/>
            </a:pPr>
            <a:fld id="{9CA19226-EC7D-4532-A434-933B205B1FFA}" type="slidenum">
              <a:rPr lang="en-US" altLang="en-US" b="1" smtClean="0"/>
              <a:pPr>
                <a:defRPr/>
              </a:pPr>
              <a:t>8</a:t>
            </a:fld>
            <a:endParaRPr lang="en-US" altLang="en-US" b="1" dirty="0"/>
          </a:p>
        </p:txBody>
      </p:sp>
    </p:spTree>
    <p:extLst>
      <p:ext uri="{BB962C8B-B14F-4D97-AF65-F5344CB8AC3E}">
        <p14:creationId xmlns:p14="http://schemas.microsoft.com/office/powerpoint/2010/main" val="3995389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67B77-96C9-4A86-95E1-69FB8D0D6468}"/>
              </a:ext>
            </a:extLst>
          </p:cNvPr>
          <p:cNvSpPr>
            <a:spLocks noGrp="1"/>
          </p:cNvSpPr>
          <p:nvPr>
            <p:ph type="title"/>
          </p:nvPr>
        </p:nvSpPr>
        <p:spPr>
          <a:xfrm>
            <a:off x="685800" y="228600"/>
            <a:ext cx="10464800" cy="762000"/>
          </a:xfrm>
        </p:spPr>
        <p:txBody>
          <a:bodyPr/>
          <a:lstStyle/>
          <a:p>
            <a:r>
              <a:rPr lang="en-US" dirty="0"/>
              <a:t>Special Use Permits (Sec. 15.2-2286)</a:t>
            </a:r>
          </a:p>
        </p:txBody>
      </p:sp>
      <p:sp>
        <p:nvSpPr>
          <p:cNvPr id="3" name="Content Placeholder 2">
            <a:extLst>
              <a:ext uri="{FF2B5EF4-FFF2-40B4-BE49-F238E27FC236}">
                <a16:creationId xmlns:a16="http://schemas.microsoft.com/office/drawing/2014/main" id="{40135844-B958-4BFC-9B4B-1FD2ADA98479}"/>
              </a:ext>
            </a:extLst>
          </p:cNvPr>
          <p:cNvSpPr>
            <a:spLocks noGrp="1"/>
          </p:cNvSpPr>
          <p:nvPr>
            <p:ph idx="1"/>
          </p:nvPr>
        </p:nvSpPr>
        <p:spPr/>
        <p:txBody>
          <a:bodyPr/>
          <a:lstStyle/>
          <a:p>
            <a:r>
              <a:rPr lang="en-US" dirty="0"/>
              <a:t>A. A zoning ordinance may include, among other things, reasonable regulations and provisions as to any or all of the following matters:</a:t>
            </a:r>
          </a:p>
          <a:p>
            <a:pPr marL="0" indent="0">
              <a:buNone/>
            </a:pPr>
            <a:r>
              <a:rPr lang="en-US" dirty="0"/>
              <a:t>	3. For the granting of special exceptions under suitable 	regulations and safeguards; notwithstanding any other 	provisions of this article, the governing body of any locality 	may reserve unto itself the right to issue such special 	exceptions. . . Conditions may include the period of validity for 	a special exception or special use permit; however, in the case 	of a special exception or special use permit for residential 	projects, the period of validity shall be no less than three 	years.</a:t>
            </a:r>
          </a:p>
          <a:p>
            <a:endParaRPr lang="en-US" dirty="0"/>
          </a:p>
        </p:txBody>
      </p:sp>
      <p:sp>
        <p:nvSpPr>
          <p:cNvPr id="4" name="Slide Number Placeholder 3">
            <a:extLst>
              <a:ext uri="{FF2B5EF4-FFF2-40B4-BE49-F238E27FC236}">
                <a16:creationId xmlns:a16="http://schemas.microsoft.com/office/drawing/2014/main" id="{1A797A1C-4BD7-4D07-BBC0-F8F2A934C126}"/>
              </a:ext>
            </a:extLst>
          </p:cNvPr>
          <p:cNvSpPr>
            <a:spLocks noGrp="1"/>
          </p:cNvSpPr>
          <p:nvPr>
            <p:ph type="sldNum" sz="quarter" idx="10"/>
          </p:nvPr>
        </p:nvSpPr>
        <p:spPr/>
        <p:txBody>
          <a:bodyPr/>
          <a:lstStyle/>
          <a:p>
            <a:pPr>
              <a:defRPr/>
            </a:pPr>
            <a:fld id="{9CA19226-EC7D-4532-A434-933B205B1FFA}" type="slidenum">
              <a:rPr lang="en-US" altLang="en-US" b="1" smtClean="0"/>
              <a:pPr>
                <a:defRPr/>
              </a:pPr>
              <a:t>9</a:t>
            </a:fld>
            <a:endParaRPr lang="en-US" altLang="en-US" b="1" dirty="0"/>
          </a:p>
        </p:txBody>
      </p:sp>
    </p:spTree>
    <p:extLst>
      <p:ext uri="{BB962C8B-B14F-4D97-AF65-F5344CB8AC3E}">
        <p14:creationId xmlns:p14="http://schemas.microsoft.com/office/powerpoint/2010/main" val="793308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B2DD5-D865-9282-03F0-6A3431C4B4E2}"/>
              </a:ext>
            </a:extLst>
          </p:cNvPr>
          <p:cNvSpPr>
            <a:spLocks noGrp="1"/>
          </p:cNvSpPr>
          <p:nvPr>
            <p:ph type="title"/>
          </p:nvPr>
        </p:nvSpPr>
        <p:spPr/>
        <p:txBody>
          <a:bodyPr/>
          <a:lstStyle/>
          <a:p>
            <a:r>
              <a:rPr lang="en-US" dirty="0"/>
              <a:t>Special Use Permits under the County Code (Sec. 22-17-4) </a:t>
            </a:r>
          </a:p>
        </p:txBody>
      </p:sp>
      <p:sp>
        <p:nvSpPr>
          <p:cNvPr id="3" name="Content Placeholder 2">
            <a:extLst>
              <a:ext uri="{FF2B5EF4-FFF2-40B4-BE49-F238E27FC236}">
                <a16:creationId xmlns:a16="http://schemas.microsoft.com/office/drawing/2014/main" id="{ED820F1C-BC05-91B7-ED51-1122E80F41ED}"/>
              </a:ext>
            </a:extLst>
          </p:cNvPr>
          <p:cNvSpPr>
            <a:spLocks noGrp="1"/>
          </p:cNvSpPr>
          <p:nvPr>
            <p:ph idx="1"/>
          </p:nvPr>
        </p:nvSpPr>
        <p:spPr/>
        <p:txBody>
          <a:bodyPr/>
          <a:lstStyle/>
          <a:p>
            <a:r>
              <a:rPr lang="en-US" sz="2400" dirty="0"/>
              <a:t>Special use permits may be authorized by the governing body upon the governing body's finding that the proposed use will not be detrimental to the character and development of the adjacent area.</a:t>
            </a:r>
          </a:p>
          <a:p>
            <a:r>
              <a:rPr lang="en-US" sz="2400" dirty="0"/>
              <a:t>The governing body shall consider the following guidelines:</a:t>
            </a:r>
          </a:p>
          <a:p>
            <a:pPr marL="0" indent="0">
              <a:buNone/>
            </a:pPr>
            <a:r>
              <a:rPr lang="en-US" sz="2400" dirty="0"/>
              <a:t>	(1)The proposed use shall not tend to change the character and 	established pattern of the area or community in which it proposes to 	locate.</a:t>
            </a:r>
          </a:p>
          <a:p>
            <a:pPr marL="0" indent="0">
              <a:buNone/>
            </a:pPr>
            <a:r>
              <a:rPr lang="en-US" sz="2400" dirty="0"/>
              <a:t>	(2)The proposed use shall be compatible with the uses permitted by right 	in that zoning district and shall not adversely affect the use and/or value 	of neighboring property.</a:t>
            </a:r>
          </a:p>
          <a:p>
            <a:pPr marL="0" indent="0">
              <a:buNone/>
            </a:pPr>
            <a:r>
              <a:rPr lang="en-US" sz="2400" dirty="0"/>
              <a:t>	(3)The applicant shall also submit with the application a current survey of 	the subject property and a sketch plan of all proposed improvements.</a:t>
            </a:r>
          </a:p>
        </p:txBody>
      </p:sp>
      <p:sp>
        <p:nvSpPr>
          <p:cNvPr id="4" name="Slide Number Placeholder 3">
            <a:extLst>
              <a:ext uri="{FF2B5EF4-FFF2-40B4-BE49-F238E27FC236}">
                <a16:creationId xmlns:a16="http://schemas.microsoft.com/office/drawing/2014/main" id="{F457DC7C-FC20-E0BE-05CF-6BF327694372}"/>
              </a:ext>
            </a:extLst>
          </p:cNvPr>
          <p:cNvSpPr>
            <a:spLocks noGrp="1"/>
          </p:cNvSpPr>
          <p:nvPr>
            <p:ph type="sldNum" sz="quarter" idx="10"/>
          </p:nvPr>
        </p:nvSpPr>
        <p:spPr/>
        <p:txBody>
          <a:bodyPr/>
          <a:lstStyle/>
          <a:p>
            <a:pPr>
              <a:defRPr/>
            </a:pPr>
            <a:fld id="{9CA19226-EC7D-4532-A434-933B205B1FFA}" type="slidenum">
              <a:rPr lang="en-US" altLang="en-US" b="1" smtClean="0"/>
              <a:pPr>
                <a:defRPr/>
              </a:pPr>
              <a:t>10</a:t>
            </a:fld>
            <a:endParaRPr lang="en-US" altLang="en-US" b="1" dirty="0"/>
          </a:p>
        </p:txBody>
      </p:sp>
    </p:spTree>
    <p:extLst>
      <p:ext uri="{BB962C8B-B14F-4D97-AF65-F5344CB8AC3E}">
        <p14:creationId xmlns:p14="http://schemas.microsoft.com/office/powerpoint/2010/main" val="2374720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4DA08-F599-5B1A-9177-A82974DADA22}"/>
              </a:ext>
            </a:extLst>
          </p:cNvPr>
          <p:cNvSpPr>
            <a:spLocks noGrp="1"/>
          </p:cNvSpPr>
          <p:nvPr>
            <p:ph type="title"/>
          </p:nvPr>
        </p:nvSpPr>
        <p:spPr/>
        <p:txBody>
          <a:bodyPr/>
          <a:lstStyle/>
          <a:p>
            <a:r>
              <a:rPr lang="en-US" dirty="0"/>
              <a:t>Special Use Permit Conditions</a:t>
            </a:r>
          </a:p>
        </p:txBody>
      </p:sp>
      <p:sp>
        <p:nvSpPr>
          <p:cNvPr id="3" name="Content Placeholder 2">
            <a:extLst>
              <a:ext uri="{FF2B5EF4-FFF2-40B4-BE49-F238E27FC236}">
                <a16:creationId xmlns:a16="http://schemas.microsoft.com/office/drawing/2014/main" id="{221717CA-8F15-4C91-6075-28A436F17D50}"/>
              </a:ext>
            </a:extLst>
          </p:cNvPr>
          <p:cNvSpPr>
            <a:spLocks noGrp="1"/>
          </p:cNvSpPr>
          <p:nvPr>
            <p:ph idx="1"/>
          </p:nvPr>
        </p:nvSpPr>
        <p:spPr/>
        <p:txBody>
          <a:bodyPr/>
          <a:lstStyle/>
          <a:p>
            <a:r>
              <a:rPr lang="en-US" dirty="0"/>
              <a:t>The locality may impose reasonable conditions on the issuance of the special use permit in contract to proffers that come voluntarily from the applicant. </a:t>
            </a:r>
          </a:p>
          <a:p>
            <a:r>
              <a:rPr lang="en-US" dirty="0"/>
              <a:t>Once issued, the locality may only revoke a permit for failure to comply with the conditions. </a:t>
            </a:r>
          </a:p>
          <a:p>
            <a:r>
              <a:rPr lang="en-US" dirty="0"/>
              <a:t>The authority to impose conditions does not extend to any requirement for dedication or construction of on- or off-site road improvements if the need for these improvements is not substantially generated by the development at issue. </a:t>
            </a:r>
          </a:p>
          <a:p>
            <a:r>
              <a:rPr lang="en-US" dirty="0"/>
              <a:t>Courts will look at the reasonableness and the constitutional validity of any involuntarily imposed condition. </a:t>
            </a:r>
          </a:p>
        </p:txBody>
      </p:sp>
      <p:sp>
        <p:nvSpPr>
          <p:cNvPr id="4" name="Slide Number Placeholder 3">
            <a:extLst>
              <a:ext uri="{FF2B5EF4-FFF2-40B4-BE49-F238E27FC236}">
                <a16:creationId xmlns:a16="http://schemas.microsoft.com/office/drawing/2014/main" id="{5DF29C64-1F5D-E311-4D1D-004A14F080B8}"/>
              </a:ext>
            </a:extLst>
          </p:cNvPr>
          <p:cNvSpPr>
            <a:spLocks noGrp="1"/>
          </p:cNvSpPr>
          <p:nvPr>
            <p:ph type="sldNum" sz="quarter" idx="10"/>
          </p:nvPr>
        </p:nvSpPr>
        <p:spPr/>
        <p:txBody>
          <a:bodyPr/>
          <a:lstStyle/>
          <a:p>
            <a:pPr>
              <a:defRPr/>
            </a:pPr>
            <a:fld id="{9CA19226-EC7D-4532-A434-933B205B1FFA}" type="slidenum">
              <a:rPr lang="en-US" altLang="en-US" b="1" smtClean="0"/>
              <a:pPr>
                <a:defRPr/>
              </a:pPr>
              <a:t>11</a:t>
            </a:fld>
            <a:endParaRPr lang="en-US" altLang="en-US" b="1" dirty="0"/>
          </a:p>
        </p:txBody>
      </p:sp>
    </p:spTree>
    <p:extLst>
      <p:ext uri="{BB962C8B-B14F-4D97-AF65-F5344CB8AC3E}">
        <p14:creationId xmlns:p14="http://schemas.microsoft.com/office/powerpoint/2010/main" val="3308409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AFA46-3544-9526-AA21-8E177E5D98C1}"/>
              </a:ext>
            </a:extLst>
          </p:cNvPr>
          <p:cNvSpPr>
            <a:spLocks noGrp="1"/>
          </p:cNvSpPr>
          <p:nvPr>
            <p:ph type="title"/>
          </p:nvPr>
        </p:nvSpPr>
        <p:spPr/>
        <p:txBody>
          <a:bodyPr/>
          <a:lstStyle/>
          <a:p>
            <a:r>
              <a:rPr lang="en-US" dirty="0"/>
              <a:t>Special Use Permit Analysis</a:t>
            </a:r>
          </a:p>
        </p:txBody>
      </p:sp>
      <p:sp>
        <p:nvSpPr>
          <p:cNvPr id="3" name="Content Placeholder 2">
            <a:extLst>
              <a:ext uri="{FF2B5EF4-FFF2-40B4-BE49-F238E27FC236}">
                <a16:creationId xmlns:a16="http://schemas.microsoft.com/office/drawing/2014/main" id="{A792B30D-50B6-AE36-A016-A00F12FEA1D0}"/>
              </a:ext>
            </a:extLst>
          </p:cNvPr>
          <p:cNvSpPr>
            <a:spLocks noGrp="1"/>
          </p:cNvSpPr>
          <p:nvPr>
            <p:ph idx="1"/>
          </p:nvPr>
        </p:nvSpPr>
        <p:spPr/>
        <p:txBody>
          <a:bodyPr/>
          <a:lstStyle/>
          <a:p>
            <a:r>
              <a:rPr lang="en-US" dirty="0"/>
              <a:t>The Planning Commission can recommend conditions to ensure the appropriate agencies are reviewing and approving the use before construction begins. </a:t>
            </a:r>
          </a:p>
          <a:p>
            <a:r>
              <a:rPr lang="en-US" dirty="0"/>
              <a:t>The Virginia Code doesn’t authorize the Planning Commission to add conditions that require the applicant to provide independent studies of environmental or traffic impact.</a:t>
            </a:r>
          </a:p>
          <a:p>
            <a:r>
              <a:rPr lang="en-US" dirty="0"/>
              <a:t>However, the applicant can voluntarily offer to pay for such independent studies commissioned by the locality if the applicant desires to do so.</a:t>
            </a:r>
          </a:p>
          <a:p>
            <a:endParaRPr lang="en-US" dirty="0"/>
          </a:p>
          <a:p>
            <a:endParaRPr lang="en-US" dirty="0"/>
          </a:p>
        </p:txBody>
      </p:sp>
      <p:sp>
        <p:nvSpPr>
          <p:cNvPr id="4" name="Slide Number Placeholder 3">
            <a:extLst>
              <a:ext uri="{FF2B5EF4-FFF2-40B4-BE49-F238E27FC236}">
                <a16:creationId xmlns:a16="http://schemas.microsoft.com/office/drawing/2014/main" id="{25CFBE5E-98C8-0BA9-EBF3-256FA5C5A53C}"/>
              </a:ext>
            </a:extLst>
          </p:cNvPr>
          <p:cNvSpPr>
            <a:spLocks noGrp="1"/>
          </p:cNvSpPr>
          <p:nvPr>
            <p:ph type="sldNum" sz="quarter" idx="10"/>
          </p:nvPr>
        </p:nvSpPr>
        <p:spPr/>
        <p:txBody>
          <a:bodyPr/>
          <a:lstStyle/>
          <a:p>
            <a:pPr>
              <a:defRPr/>
            </a:pPr>
            <a:fld id="{9CA19226-EC7D-4532-A434-933B205B1FFA}" type="slidenum">
              <a:rPr lang="en-US" altLang="en-US" b="1" smtClean="0"/>
              <a:pPr>
                <a:defRPr/>
              </a:pPr>
              <a:t>12</a:t>
            </a:fld>
            <a:endParaRPr lang="en-US" altLang="en-US" b="1" dirty="0"/>
          </a:p>
        </p:txBody>
      </p:sp>
    </p:spTree>
    <p:extLst>
      <p:ext uri="{BB962C8B-B14F-4D97-AF65-F5344CB8AC3E}">
        <p14:creationId xmlns:p14="http://schemas.microsoft.com/office/powerpoint/2010/main" val="4038608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0762B-B260-F219-BB8A-8BBD26BAEFEE}"/>
              </a:ext>
            </a:extLst>
          </p:cNvPr>
          <p:cNvSpPr>
            <a:spLocks noGrp="1"/>
          </p:cNvSpPr>
          <p:nvPr>
            <p:ph type="title"/>
          </p:nvPr>
        </p:nvSpPr>
        <p:spPr/>
        <p:txBody>
          <a:bodyPr/>
          <a:lstStyle/>
          <a:p>
            <a:r>
              <a:rPr lang="en-US" dirty="0"/>
              <a:t>Conditional rezoning under County Code (Sec. 22-17-9)</a:t>
            </a:r>
          </a:p>
        </p:txBody>
      </p:sp>
      <p:sp>
        <p:nvSpPr>
          <p:cNvPr id="3" name="Content Placeholder 2">
            <a:extLst>
              <a:ext uri="{FF2B5EF4-FFF2-40B4-BE49-F238E27FC236}">
                <a16:creationId xmlns:a16="http://schemas.microsoft.com/office/drawing/2014/main" id="{4F88D894-A289-CF8E-E81A-57F6715E0052}"/>
              </a:ext>
            </a:extLst>
          </p:cNvPr>
          <p:cNvSpPr>
            <a:spLocks noGrp="1"/>
          </p:cNvSpPr>
          <p:nvPr>
            <p:ph idx="1"/>
          </p:nvPr>
        </p:nvSpPr>
        <p:spPr/>
        <p:txBody>
          <a:bodyPr/>
          <a:lstStyle/>
          <a:p>
            <a:r>
              <a:rPr lang="en-US" sz="2400" dirty="0"/>
              <a:t>The owner of any property subject to any application for such rezoning or amendment to the zoning map, may voluntarily proffer, in writing submitted to the Zoning Administrator </a:t>
            </a:r>
            <a:r>
              <a:rPr lang="en-US" sz="2400" u="sng" dirty="0"/>
              <a:t>prior to a public hearing before the governing body</a:t>
            </a:r>
            <a:r>
              <a:rPr lang="en-US" sz="2400" dirty="0"/>
              <a:t>, reasonable conditions for such rezoning or amendment to the zoning map, in addition to the regulations provided for the zoning district by this chapter, provided that such proffered conditions comply in full with all provisions of sections 15.2-2297 and 15.2-2298 of the Code of Virginia.</a:t>
            </a:r>
          </a:p>
          <a:p>
            <a:r>
              <a:rPr lang="en-US" sz="2400" dirty="0"/>
              <a:t>No such dedication or cash payment shall be made until the facilities for which such property is dedicated or cash is tendered </a:t>
            </a:r>
            <a:r>
              <a:rPr lang="en-US" sz="2400" u="sng" dirty="0"/>
              <a:t>are included in the capital improvement program</a:t>
            </a:r>
            <a:r>
              <a:rPr lang="en-US" sz="2400" dirty="0"/>
              <a:t>.</a:t>
            </a:r>
          </a:p>
        </p:txBody>
      </p:sp>
      <p:sp>
        <p:nvSpPr>
          <p:cNvPr id="4" name="Slide Number Placeholder 3">
            <a:extLst>
              <a:ext uri="{FF2B5EF4-FFF2-40B4-BE49-F238E27FC236}">
                <a16:creationId xmlns:a16="http://schemas.microsoft.com/office/drawing/2014/main" id="{535D2206-8A3C-4E94-451E-B92CD7EC9102}"/>
              </a:ext>
            </a:extLst>
          </p:cNvPr>
          <p:cNvSpPr>
            <a:spLocks noGrp="1"/>
          </p:cNvSpPr>
          <p:nvPr>
            <p:ph type="sldNum" sz="quarter" idx="10"/>
          </p:nvPr>
        </p:nvSpPr>
        <p:spPr/>
        <p:txBody>
          <a:bodyPr/>
          <a:lstStyle/>
          <a:p>
            <a:pPr>
              <a:defRPr/>
            </a:pPr>
            <a:fld id="{9CA19226-EC7D-4532-A434-933B205B1FFA}" type="slidenum">
              <a:rPr lang="en-US" altLang="en-US" b="1" smtClean="0"/>
              <a:pPr>
                <a:defRPr/>
              </a:pPr>
              <a:t>13</a:t>
            </a:fld>
            <a:endParaRPr lang="en-US" altLang="en-US" b="1" dirty="0"/>
          </a:p>
        </p:txBody>
      </p:sp>
    </p:spTree>
    <p:extLst>
      <p:ext uri="{BB962C8B-B14F-4D97-AF65-F5344CB8AC3E}">
        <p14:creationId xmlns:p14="http://schemas.microsoft.com/office/powerpoint/2010/main" val="3517781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DB050-70E7-4178-99E5-ABD21D1A7C91}"/>
              </a:ext>
            </a:extLst>
          </p:cNvPr>
          <p:cNvSpPr>
            <a:spLocks noGrp="1"/>
          </p:cNvSpPr>
          <p:nvPr>
            <p:ph type="title"/>
          </p:nvPr>
        </p:nvSpPr>
        <p:spPr/>
        <p:txBody>
          <a:bodyPr/>
          <a:lstStyle/>
          <a:p>
            <a:r>
              <a:rPr lang="en-US" dirty="0"/>
              <a:t>Proffers under Virginia Code</a:t>
            </a:r>
          </a:p>
        </p:txBody>
      </p:sp>
      <p:sp>
        <p:nvSpPr>
          <p:cNvPr id="3" name="Content Placeholder 2">
            <a:extLst>
              <a:ext uri="{FF2B5EF4-FFF2-40B4-BE49-F238E27FC236}">
                <a16:creationId xmlns:a16="http://schemas.microsoft.com/office/drawing/2014/main" id="{547A3F9F-6683-42C1-9C27-59BFF9EA2996}"/>
              </a:ext>
            </a:extLst>
          </p:cNvPr>
          <p:cNvSpPr>
            <a:spLocks noGrp="1"/>
          </p:cNvSpPr>
          <p:nvPr>
            <p:ph idx="1"/>
          </p:nvPr>
        </p:nvSpPr>
        <p:spPr/>
        <p:txBody>
          <a:bodyPr/>
          <a:lstStyle/>
          <a:p>
            <a:r>
              <a:rPr lang="en-US" dirty="0"/>
              <a:t>Proffers my be accepted provided the (1) zoning itself gives rise to the need for the condition, (2) such conditions have a reasonable relation to the rezoning and (3) all conditions are in conformity with the comprehensive plan.</a:t>
            </a:r>
          </a:p>
          <a:p>
            <a:r>
              <a:rPr lang="en-US" dirty="0"/>
              <a:t>Reasonable conditions may include proffers for off-site road improvements or off-site transportation improvements that are adopted as amendment to the comprehensive plan and incorporated into the capital improvement program.</a:t>
            </a:r>
          </a:p>
          <a:p>
            <a:r>
              <a:rPr lang="en-US" dirty="0"/>
              <a:t>Proffers are legally required to be voluntary and, once accepted, they bind the use of the property and run with the land.  </a:t>
            </a:r>
          </a:p>
        </p:txBody>
      </p:sp>
      <p:sp>
        <p:nvSpPr>
          <p:cNvPr id="4" name="Slide Number Placeholder 3">
            <a:extLst>
              <a:ext uri="{FF2B5EF4-FFF2-40B4-BE49-F238E27FC236}">
                <a16:creationId xmlns:a16="http://schemas.microsoft.com/office/drawing/2014/main" id="{FE242173-90CB-4B7E-AA7D-5E2539A95A6F}"/>
              </a:ext>
            </a:extLst>
          </p:cNvPr>
          <p:cNvSpPr>
            <a:spLocks noGrp="1"/>
          </p:cNvSpPr>
          <p:nvPr>
            <p:ph type="sldNum" sz="quarter" idx="10"/>
          </p:nvPr>
        </p:nvSpPr>
        <p:spPr/>
        <p:txBody>
          <a:bodyPr/>
          <a:lstStyle/>
          <a:p>
            <a:pPr>
              <a:defRPr/>
            </a:pPr>
            <a:fld id="{9CA19226-EC7D-4532-A434-933B205B1FFA}" type="slidenum">
              <a:rPr lang="en-US" altLang="en-US" b="1" smtClean="0"/>
              <a:pPr>
                <a:defRPr/>
              </a:pPr>
              <a:t>14</a:t>
            </a:fld>
            <a:endParaRPr lang="en-US" altLang="en-US" b="1" dirty="0"/>
          </a:p>
        </p:txBody>
      </p:sp>
    </p:spTree>
    <p:extLst>
      <p:ext uri="{BB962C8B-B14F-4D97-AF65-F5344CB8AC3E}">
        <p14:creationId xmlns:p14="http://schemas.microsoft.com/office/powerpoint/2010/main" val="1610757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E2F43-4832-4FD3-928F-B3CE7A583979}"/>
              </a:ext>
            </a:extLst>
          </p:cNvPr>
          <p:cNvSpPr>
            <a:spLocks noGrp="1"/>
          </p:cNvSpPr>
          <p:nvPr>
            <p:ph type="title"/>
          </p:nvPr>
        </p:nvSpPr>
        <p:spPr/>
        <p:txBody>
          <a:bodyPr/>
          <a:lstStyle/>
          <a:p>
            <a:r>
              <a:rPr lang="en-US" dirty="0"/>
              <a:t>The Recommendation of the Planning Commission</a:t>
            </a:r>
          </a:p>
        </p:txBody>
      </p:sp>
      <p:sp>
        <p:nvSpPr>
          <p:cNvPr id="3" name="Content Placeholder 2">
            <a:extLst>
              <a:ext uri="{FF2B5EF4-FFF2-40B4-BE49-F238E27FC236}">
                <a16:creationId xmlns:a16="http://schemas.microsoft.com/office/drawing/2014/main" id="{60B47E3C-8236-4D4B-B755-EA0E2753B876}"/>
              </a:ext>
            </a:extLst>
          </p:cNvPr>
          <p:cNvSpPr>
            <a:spLocks noGrp="1"/>
          </p:cNvSpPr>
          <p:nvPr>
            <p:ph idx="1"/>
          </p:nvPr>
        </p:nvSpPr>
        <p:spPr/>
        <p:txBody>
          <a:bodyPr/>
          <a:lstStyle/>
          <a:p>
            <a:r>
              <a:rPr lang="en-US" dirty="0"/>
              <a:t>The Planning Commission will make a determination whether relevant standards and policies are met by the application. </a:t>
            </a:r>
          </a:p>
          <a:p>
            <a:r>
              <a:rPr lang="en-US" dirty="0"/>
              <a:t>Members will make a decision after hearing fact-based public testimony and asking questions of staff and the applicant within the context of applicable standards. </a:t>
            </a:r>
          </a:p>
          <a:p>
            <a:r>
              <a:rPr lang="en-US" dirty="0"/>
              <a:t>The Planning Commission is making a recommendation to the Board of Supervisors, who will make the ultimate decision. </a:t>
            </a:r>
          </a:p>
        </p:txBody>
      </p:sp>
      <p:sp>
        <p:nvSpPr>
          <p:cNvPr id="4" name="Slide Number Placeholder 3">
            <a:extLst>
              <a:ext uri="{FF2B5EF4-FFF2-40B4-BE49-F238E27FC236}">
                <a16:creationId xmlns:a16="http://schemas.microsoft.com/office/drawing/2014/main" id="{877AD271-5AE9-4BB0-975B-66AB37B8AE0B}"/>
              </a:ext>
            </a:extLst>
          </p:cNvPr>
          <p:cNvSpPr>
            <a:spLocks noGrp="1"/>
          </p:cNvSpPr>
          <p:nvPr>
            <p:ph type="sldNum" sz="quarter" idx="10"/>
          </p:nvPr>
        </p:nvSpPr>
        <p:spPr/>
        <p:txBody>
          <a:bodyPr/>
          <a:lstStyle/>
          <a:p>
            <a:pPr>
              <a:defRPr/>
            </a:pPr>
            <a:fld id="{9CA19226-EC7D-4532-A434-933B205B1FFA}" type="slidenum">
              <a:rPr lang="en-US" altLang="en-US" b="1" smtClean="0"/>
              <a:pPr>
                <a:defRPr/>
              </a:pPr>
              <a:t>15</a:t>
            </a:fld>
            <a:endParaRPr lang="en-US" altLang="en-US" b="1" dirty="0"/>
          </a:p>
        </p:txBody>
      </p:sp>
    </p:spTree>
    <p:extLst>
      <p:ext uri="{BB962C8B-B14F-4D97-AF65-F5344CB8AC3E}">
        <p14:creationId xmlns:p14="http://schemas.microsoft.com/office/powerpoint/2010/main" val="2197096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Questions/DISCUSSION</a:t>
            </a:r>
          </a:p>
        </p:txBody>
      </p:sp>
      <p:sp>
        <p:nvSpPr>
          <p:cNvPr id="4" name="Slide Number Placeholder 3"/>
          <p:cNvSpPr>
            <a:spLocks noGrp="1"/>
          </p:cNvSpPr>
          <p:nvPr>
            <p:ph type="sldNum" sz="quarter" idx="10"/>
          </p:nvPr>
        </p:nvSpPr>
        <p:spPr/>
        <p:txBody>
          <a:bodyPr/>
          <a:lstStyle/>
          <a:p>
            <a:fld id="{58FA4582-75EF-4F57-806D-33C6BE332BF4}" type="slidenum">
              <a:rPr lang="en-US" smtClean="0"/>
              <a:pPr/>
              <a:t>16</a:t>
            </a:fld>
            <a:endParaRPr lang="en-US" dirty="0"/>
          </a:p>
        </p:txBody>
      </p:sp>
    </p:spTree>
    <p:extLst>
      <p:ext uri="{BB962C8B-B14F-4D97-AF65-F5344CB8AC3E}">
        <p14:creationId xmlns:p14="http://schemas.microsoft.com/office/powerpoint/2010/main" val="1894815137"/>
      </p:ext>
    </p:extLst>
  </p:cSld>
  <p:clrMapOvr>
    <a:masterClrMapping/>
  </p:clrMapOvr>
</p:sld>
</file>

<file path=ppt/theme/theme1.xml><?xml version="1.0" encoding="utf-8"?>
<a:theme xmlns:a="http://schemas.openxmlformats.org/drawingml/2006/main" name="Secretary of Technology">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ecretary of Technolog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Secretary of Technology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ecretary of Technology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ecretary of Technology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ecretary of Technology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ecretary of Technology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ecretary of Technology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ecretary of Technology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ecretary of Technology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7"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1B96553-8C7D-403D-A04F-A30A5CCE9F3F}">
  <we:reference id="wa104178141" version="3.1.0.23" store="en-US" storeType="OMEX"/>
  <we:alternateReferences>
    <we:reference id="wa104178141" version="3.1.0.23" store="wa104178141"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Workpaper" ma:contentTypeID="0x0101009AB8FAD2C557F24AB70AD2918D8C34DB02007C6391596A3B984BB5D4B762FC08B345" ma:contentTypeVersion="2" ma:contentTypeDescription="A document used in an audit or other project." ma:contentTypeScope="" ma:versionID="8e815e8758881ed26351d6deb7983703">
  <xsd:schema xmlns:xsd="http://www.w3.org/2001/XMLSchema" xmlns:xs="http://www.w3.org/2001/XMLSchema" xmlns:p="http://schemas.microsoft.com/office/2006/metadata/properties" xmlns:ns2="c5319f70-28c0-4117-930c-242cd2c3b624" targetNamespace="http://schemas.microsoft.com/office/2006/metadata/properties" ma:root="true" ma:fieldsID="41d7662aa1be442d2cbffe02bcaee1ef" ns2:_="">
    <xsd:import namespace="c5319f70-28c0-4117-930c-242cd2c3b624"/>
    <xsd:element name="properties">
      <xsd:complexType>
        <xsd:sequence>
          <xsd:element name="documentManagement">
            <xsd:complexType>
              <xsd:all>
                <xsd:element ref="ns2:FOIA_x0020_Exempt" minOccurs="0"/>
                <xsd:element ref="ns2:Workpaper_x0020_Status" minOccurs="0"/>
                <xsd:element ref="ns2:Management_x0020_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19f70-28c0-4117-930c-242cd2c3b624" elementFormDefault="qualified">
    <xsd:import namespace="http://schemas.microsoft.com/office/2006/documentManagement/types"/>
    <xsd:import namespace="http://schemas.microsoft.com/office/infopath/2007/PartnerControls"/>
    <xsd:element name="FOIA_x0020_Exempt" ma:index="8" nillable="true" ma:displayName="FOIA Exempt" ma:default="0" ma:description="For Projects, this denotes if project documents are exempt from the Freedom of Information Act by default (this can always be overridden for a particular document). For Project Groups and Project Divisions, this determines the default for Projects created under this Group or Division." ma:internalName="FOIA_x0020_Exempt" ma:readOnly="false">
      <xsd:simpleType>
        <xsd:restriction base="dms:Boolean"/>
      </xsd:simpleType>
    </xsd:element>
    <xsd:element name="Workpaper_x0020_Status" ma:index="9" nillable="true" ma:displayName="Workpaper Status" ma:description="The status of the workpaper." ma:format="Dropdown" ma:internalName="Workpaper_x0020_Status">
      <xsd:simpleType>
        <xsd:restriction base="dms:Choice">
          <xsd:enumeration value="Plan in progress"/>
          <xsd:enumeration value="Plan pending incharge review"/>
          <xsd:enumeration value="Plan pending manager review"/>
          <xsd:enumeration value="Clearing plan comments"/>
          <xsd:enumeration value="Plan approved"/>
          <xsd:enumeration value="Work in progress"/>
          <xsd:enumeration value="Work pending incharge review"/>
          <xsd:enumeration value="Work pending manager review"/>
          <xsd:enumeration value="Clearing work comments"/>
          <xsd:enumeration value="Work complete"/>
        </xsd:restriction>
      </xsd:simpleType>
    </xsd:element>
    <xsd:element name="Management_x0020_Points" ma:index="10" nillable="true" ma:displayName="Management Points" ma:default="0" ma:description="Indicates whether this workpaper contains management points." ma:internalName="Management_x0020_Points">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Project Nam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Management_x0020_Points xmlns="c5319f70-28c0-4117-930c-242cd2c3b624">false</Management_x0020_Points>
    <FOIA_x0020_Exempt xmlns="c5319f70-28c0-4117-930c-242cd2c3b624">false</FOIA_x0020_Exempt>
    <Workpaper_x0020_Status xmlns="c5319f70-28c0-4117-930c-242cd2c3b624" xsi:nil="true"/>
  </documentManagement>
</p:properties>
</file>

<file path=customXml/itemProps1.xml><?xml version="1.0" encoding="utf-8"?>
<ds:datastoreItem xmlns:ds="http://schemas.openxmlformats.org/officeDocument/2006/customXml" ds:itemID="{3F699788-28C6-4C8D-AA87-7548D26EDC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19f70-28c0-4117-930c-242cd2c3b6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C4A344E-BAA4-4996-A937-A9E5CE1E8934}">
  <ds:schemaRefs>
    <ds:schemaRef ds:uri="http://schemas.microsoft.com/office/2006/metadata/longProperties"/>
  </ds:schemaRefs>
</ds:datastoreItem>
</file>

<file path=customXml/itemProps3.xml><?xml version="1.0" encoding="utf-8"?>
<ds:datastoreItem xmlns:ds="http://schemas.openxmlformats.org/officeDocument/2006/customXml" ds:itemID="{8C62AD5B-869C-436A-BABE-12ED8FFD8CB2}">
  <ds:schemaRefs>
    <ds:schemaRef ds:uri="http://schemas.microsoft.com/sharepoint/v3/contenttype/forms"/>
  </ds:schemaRefs>
</ds:datastoreItem>
</file>

<file path=customXml/itemProps4.xml><?xml version="1.0" encoding="utf-8"?>
<ds:datastoreItem xmlns:ds="http://schemas.openxmlformats.org/officeDocument/2006/customXml" ds:itemID="{D9BB2336-5A74-4B7B-A06B-CAD35FA76ECB}">
  <ds:schemaRefs>
    <ds:schemaRef ds:uri="http://purl.org/dc/elements/1.1/"/>
    <ds:schemaRef ds:uri="http://schemas.microsoft.com/office/infopath/2007/PartnerControls"/>
    <ds:schemaRef ds:uri="http://purl.org/dc/dcmitype/"/>
    <ds:schemaRef ds:uri="http://www.w3.org/XML/1998/namespace"/>
    <ds:schemaRef ds:uri="http://schemas.microsoft.com/office/2006/documentManagement/types"/>
    <ds:schemaRef ds:uri="http://purl.org/dc/terms/"/>
    <ds:schemaRef ds:uri="http://schemas.openxmlformats.org/package/2006/metadata/core-properties"/>
    <ds:schemaRef ds:uri="c5319f70-28c0-4117-930c-242cd2c3b624"/>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12554</TotalTime>
  <Words>1503</Words>
  <Application>Microsoft Office PowerPoint</Application>
  <PresentationFormat>Widescreen</PresentationFormat>
  <Paragraphs>81</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Times New Roman</vt:lpstr>
      <vt:lpstr>Secretary of Technology</vt:lpstr>
      <vt:lpstr>Duties of the Planning Commission</vt:lpstr>
      <vt:lpstr>Dillon Rule</vt:lpstr>
      <vt:lpstr>The Role of the Planning Commission</vt:lpstr>
      <vt:lpstr>Advisory Role of Planning Commission</vt:lpstr>
      <vt:lpstr>The Comprehensive Plan (Sec. 15.2-2223)</vt:lpstr>
      <vt:lpstr>The Comprehensive Plan</vt:lpstr>
      <vt:lpstr>Substantial Accord (Sec. 15.2-2232)</vt:lpstr>
      <vt:lpstr>Substantial Accord Analysis</vt:lpstr>
      <vt:lpstr>Special Use Permits (Sec. 15.2-2286)</vt:lpstr>
      <vt:lpstr>Special Use Permits under the County Code (Sec. 22-17-4) </vt:lpstr>
      <vt:lpstr>Special Use Permit Conditions</vt:lpstr>
      <vt:lpstr>Special Use Permit Analysis</vt:lpstr>
      <vt:lpstr>Conditional rezoning under County Code (Sec. 22-17-9)</vt:lpstr>
      <vt:lpstr>Proffers under Virginia Code</vt:lpstr>
      <vt:lpstr>The Recommendation of the Planning Commission</vt:lpstr>
      <vt:lpstr>Questions/DISCUSSION</vt:lpstr>
    </vt:vector>
  </TitlesOfParts>
  <Company>Auditor of Public Accounts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RNR</dc:creator>
  <cp:lastModifiedBy>Todd Fortune</cp:lastModifiedBy>
  <cp:revision>413</cp:revision>
  <cp:lastPrinted>2021-10-20T13:40:56Z</cp:lastPrinted>
  <dcterms:created xsi:type="dcterms:W3CDTF">2001-05-30T17:09:17Z</dcterms:created>
  <dcterms:modified xsi:type="dcterms:W3CDTF">2025-11-18T23:26:48Z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ContentTypeId">
    <vt:lpwstr>0x0101009AB8FAD2C557F24AB70AD2918D8C34DB02007C6391596A3B984BB5D4B762FC08B345</vt:lpwstr>
  </property>
</Properties>
</file>