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1" r:id="rId1"/>
  </p:sldMasterIdLst>
  <p:sldIdLst>
    <p:sldId id="256" r:id="rId2"/>
    <p:sldId id="257" r:id="rId3"/>
    <p:sldId id="258" r:id="rId4"/>
    <p:sldId id="264" r:id="rId5"/>
    <p:sldId id="261" r:id="rId6"/>
    <p:sldId id="262" r:id="rId7"/>
    <p:sldId id="263" r:id="rId8"/>
    <p:sldId id="260" r:id="rId9"/>
    <p:sldId id="265" r:id="rId10"/>
    <p:sldId id="259" r:id="rId11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5FD0"/>
    <a:srgbClr val="AF71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022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735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885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729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089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58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457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417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61BEF0D-F0BB-DE4B-95CE-6DB70DBA9567}" type="datetimeFigureOut">
              <a:rPr lang="en-US" smtClean="0"/>
              <a:pPr/>
              <a:t>2/21/2025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830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694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523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93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699672F-4393-49D8-8C2E-9403C5846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5049" y="3867149"/>
            <a:ext cx="7296149" cy="2676525"/>
          </a:xfrm>
          <a:solidFill>
            <a:srgbClr val="FFFF00"/>
          </a:solidFill>
          <a:ln w="22225">
            <a:solidFill>
              <a:schemeClr val="bg1"/>
            </a:solidFill>
          </a:ln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spcBef>
                <a:spcPts val="0"/>
              </a:spcBef>
            </a:pPr>
            <a:r>
              <a:rPr lang="en-US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Fluvanna County</a:t>
            </a:r>
          </a:p>
          <a:p>
            <a:pPr algn="ctr">
              <a:spcBef>
                <a:spcPts val="0"/>
              </a:spcBef>
            </a:pPr>
            <a:r>
              <a:rPr lang="en-US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Comprehensive Plan Update</a:t>
            </a:r>
            <a:br>
              <a:rPr lang="en-US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Community Meetings </a:t>
            </a:r>
          </a:p>
          <a:p>
            <a:pPr algn="ctr">
              <a:spcBef>
                <a:spcPts val="0"/>
              </a:spcBef>
            </a:pPr>
            <a:r>
              <a:rPr lang="en-US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February/March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C6B2CB-0C30-4B55-9CEB-939DAA047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5" y="855170"/>
            <a:ext cx="2781556" cy="27383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3888F5-9F50-496A-B1E1-1FD850FF2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5473" y="855170"/>
            <a:ext cx="4622541" cy="27383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22963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474B0-CB4D-4FF1-B09F-FB1811B27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056" y="391152"/>
            <a:ext cx="9425940" cy="8604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BACKGROUND/SCOPE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62BCE-930D-459C-ADDE-70E9C6C3E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7676" y="1706879"/>
            <a:ext cx="7755798" cy="4885509"/>
          </a:xfrm>
        </p:spPr>
        <p:txBody>
          <a:bodyPr>
            <a:normAutofit fontScale="47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Plan requirements – Code of Virginia 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600" dirty="0">
                <a:solidFill>
                  <a:schemeClr val="tx1"/>
                </a:solidFill>
              </a:rPr>
              <a:t>Section 15.2-2223</a:t>
            </a:r>
          </a:p>
          <a:p>
            <a:pPr algn="l"/>
            <a:r>
              <a:rPr lang="en-US" sz="2600" dirty="0">
                <a:solidFill>
                  <a:schemeClr val="tx1"/>
                </a:solidFill>
              </a:rPr>
              <a:t>	Section 15.2-2230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Scope of this update will entail: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3300" dirty="0">
                <a:solidFill>
                  <a:schemeClr val="tx1"/>
                </a:solidFill>
              </a:rPr>
              <a:t>Comprehensive revision of Plan</a:t>
            </a:r>
          </a:p>
          <a:p>
            <a:pPr algn="l"/>
            <a:r>
              <a:rPr lang="en-US" sz="3300" dirty="0">
                <a:solidFill>
                  <a:schemeClr val="tx1"/>
                </a:solidFill>
              </a:rPr>
              <a:t>	Maintain compliance with Code</a:t>
            </a:r>
          </a:p>
          <a:p>
            <a:pPr algn="l"/>
            <a:r>
              <a:rPr lang="en-US" sz="3300" dirty="0">
                <a:solidFill>
                  <a:schemeClr val="tx1"/>
                </a:solidFill>
              </a:rPr>
              <a:t>	Staff is </a:t>
            </a:r>
            <a:r>
              <a:rPr lang="en-US" sz="3300" dirty="0"/>
              <a:t>working with the Fluvanna County </a:t>
            </a:r>
          </a:p>
          <a:p>
            <a:pPr algn="l"/>
            <a:r>
              <a:rPr lang="en-US" sz="3300" dirty="0"/>
              <a:t>	Planning Commission and advisory groups:</a:t>
            </a:r>
          </a:p>
          <a:p>
            <a:pPr marL="1143000" indent="-228600" algn="l">
              <a:buFont typeface="Arial" panose="020B0604020202020204" pitchFamily="34" charset="0"/>
              <a:buChar char="•"/>
            </a:pPr>
            <a:r>
              <a:rPr lang="en-US" sz="3300" dirty="0"/>
              <a:t>Rural Preservation</a:t>
            </a:r>
          </a:p>
          <a:p>
            <a:pPr marL="1143000" indent="-228600" algn="l">
              <a:buFont typeface="Arial" panose="020B0604020202020204" pitchFamily="34" charset="0"/>
              <a:buChar char="•"/>
            </a:pPr>
            <a:r>
              <a:rPr lang="en-US" sz="3300" dirty="0"/>
              <a:t>Historic Preservation</a:t>
            </a:r>
          </a:p>
          <a:p>
            <a:pPr marL="1143000" indent="-228600" algn="l">
              <a:buFont typeface="Arial" panose="020B0604020202020204" pitchFamily="34" charset="0"/>
              <a:buChar char="•"/>
            </a:pPr>
            <a:r>
              <a:rPr lang="en-US" sz="3300" dirty="0"/>
              <a:t>Economic Development</a:t>
            </a:r>
          </a:p>
          <a:p>
            <a:pPr marL="1143000" indent="-228600" algn="l">
              <a:buFont typeface="Arial" panose="020B0604020202020204" pitchFamily="34" charset="0"/>
              <a:buChar char="•"/>
            </a:pPr>
            <a:r>
              <a:rPr lang="en-US" sz="3300" dirty="0"/>
              <a:t>Housing</a:t>
            </a:r>
            <a:endParaRPr lang="en-US" sz="3300" dirty="0">
              <a:solidFill>
                <a:schemeClr val="tx1"/>
              </a:solidFill>
            </a:endParaRP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	Update of data from previous plan and inclusion of new data as needed.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	Review and update (as needed) Future Land Use map; Goals and Strategies.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</a:rPr>
              <a:t>	Public Outreach</a:t>
            </a:r>
            <a:r>
              <a:rPr lang="en-US" sz="2000" dirty="0">
                <a:solidFill>
                  <a:schemeClr val="tx1"/>
                </a:solidFill>
              </a:rPr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F8D20F-6EC8-4ABF-8870-06348039D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40230"/>
            <a:ext cx="5625563" cy="375037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50135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754F3-1E81-4742-A091-B7356A26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6035" y="477743"/>
            <a:ext cx="8915399" cy="8604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PUBLIC OUTREACH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70526-FEB7-4B95-A1D2-5466C2800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87" y="2183179"/>
            <a:ext cx="4449347" cy="3244822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/>
                </a:solidFill>
              </a:rPr>
              <a:t>Public meetings</a:t>
            </a:r>
          </a:p>
          <a:p>
            <a:pPr algn="l"/>
            <a:endParaRPr lang="en-US" sz="4400" dirty="0">
              <a:solidFill>
                <a:schemeClr val="tx1"/>
              </a:solidFill>
            </a:endParaRPr>
          </a:p>
          <a:p>
            <a:pPr marL="342900" indent="-342900" algn="l" defTabSz="125413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/>
                </a:solidFill>
              </a:rPr>
              <a:t>Citizen Surveys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644985-C7ED-4E67-8ED7-1D9E6D03D5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5" r="2000"/>
          <a:stretch/>
        </p:blipFill>
        <p:spPr>
          <a:xfrm>
            <a:off x="5210334" y="1791784"/>
            <a:ext cx="6509796" cy="341594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2187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0D54-9E22-4101-A3AE-3A94137D8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982" y="251088"/>
            <a:ext cx="8915399" cy="1205345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dirty="0"/>
              <a:t>	METHODS OF IDENTIFYING ISSUES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272E8-DC95-4732-9B91-7EC54B29C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91" y="1898072"/>
            <a:ext cx="5430982" cy="4045528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Community </a:t>
            </a:r>
            <a:r>
              <a:rPr lang="en-US" sz="3600" dirty="0">
                <a:solidFill>
                  <a:schemeClr val="tx1"/>
                </a:solidFill>
              </a:rPr>
              <a:t>meetings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Citizen Surveys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Research and analysis of available data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/>
              <a:t>Working </a:t>
            </a:r>
            <a:r>
              <a:rPr lang="en-US" sz="3600" dirty="0"/>
              <a:t>Committees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20AF21-3485-4655-B4B3-644B64351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056" y="1898072"/>
            <a:ext cx="5962797" cy="377120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43908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0214F-B91F-4E39-A408-858E3A9D5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455860"/>
            <a:ext cx="8915399" cy="662935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WHAT IS A COMPREHENSIVE PLAN?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1D401-BC86-4F91-AEF3-1B3CC57EF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455" y="1383201"/>
            <a:ext cx="10721415" cy="2385236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</a:rPr>
              <a:t>In short: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 guide.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 plan for what you want the </a:t>
            </a:r>
            <a:r>
              <a:rPr lang="en-US" sz="2800" dirty="0"/>
              <a:t>community</a:t>
            </a:r>
            <a:r>
              <a:rPr lang="en-US" sz="2800" dirty="0">
                <a:solidFill>
                  <a:schemeClr val="tx1"/>
                </a:solidFill>
              </a:rPr>
              <a:t> to look like in the future.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Multiple components/extensive analysis involved.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A6F89A-50C7-45CE-A74A-33809F88B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54" y="3645999"/>
            <a:ext cx="5644444" cy="18288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D371CE-6818-465B-81DE-344098027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7783" y="3658940"/>
            <a:ext cx="3657600" cy="27432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93534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0EB02-6696-4359-A77F-9F5125964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249" y="235527"/>
            <a:ext cx="10459582" cy="106726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WHY IS A COMPREHENSIVE PLAN IMPORTANT?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79DA27-F3C3-4149-B5CE-67437B8D9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499257"/>
            <a:ext cx="5486400" cy="4166918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Vision for the future.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Outlines community goals.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Manages growth.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Protects what you think is special.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Assists local officials with decision making.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3FFCEE-E28E-48DB-9176-1AEEC7107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560" y="1416232"/>
            <a:ext cx="3243942" cy="243295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F522EF-FD89-4849-A635-5594CFDA5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595" y="3962634"/>
            <a:ext cx="4161181" cy="2742966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40567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92CB6-B6BB-49C7-A162-AC2378030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3" y="422133"/>
            <a:ext cx="10991993" cy="8604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dirty="0"/>
              <a:t>WHAT A COMPREHENSIVE PLAN </a:t>
            </a:r>
            <a:r>
              <a:rPr lang="en-US" b="1" u="sng" dirty="0"/>
              <a:t>CANNOT</a:t>
            </a:r>
            <a:r>
              <a:rPr lang="en-US" dirty="0"/>
              <a:t> DO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A788FF-0E79-4EC3-9DB6-9CB426BAA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6287" y="1501625"/>
            <a:ext cx="10198324" cy="4655929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schemeClr val="tx1"/>
                </a:solidFill>
              </a:rPr>
              <a:t>Make long-standing problems go away overnight.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Automatically solve all problems.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schemeClr val="tx1"/>
                </a:solidFill>
              </a:rPr>
              <a:t>Regulate land use.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schemeClr val="tx1"/>
                </a:solidFill>
              </a:rPr>
              <a:t>Be effective if used only once or twice, or put on a shelf and not used at all.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schemeClr val="tx1"/>
                </a:solidFill>
              </a:rPr>
              <a:t>Be successful WITHOUT support from local policies and actions.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Be effective without strong financial commitment.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43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17CBC-F337-4F81-81C8-0C3A0702F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49" y="934848"/>
            <a:ext cx="10867302" cy="4988303"/>
          </a:xfrm>
        </p:spPr>
        <p:txBody>
          <a:bodyPr/>
          <a:lstStyle/>
          <a:p>
            <a:r>
              <a:rPr lang="en-US" sz="5400" dirty="0"/>
              <a:t>“If you don’t have the political will to stay the course, I don’t care what plan you have. It’s not going to work.” </a:t>
            </a:r>
            <a:br>
              <a:rPr lang="en-US" dirty="0"/>
            </a:br>
            <a:br>
              <a:rPr lang="en-US" dirty="0"/>
            </a:br>
            <a:r>
              <a:rPr lang="en-US" sz="2400" dirty="0"/>
              <a:t>Former County Administrator in CENTRAL VIRGINIA</a:t>
            </a:r>
          </a:p>
        </p:txBody>
      </p:sp>
    </p:spTree>
    <p:extLst>
      <p:ext uri="{BB962C8B-B14F-4D97-AF65-F5344CB8AC3E}">
        <p14:creationId xmlns:p14="http://schemas.microsoft.com/office/powerpoint/2010/main" val="1303172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56983-346A-4738-9F17-ED38483F1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642" y="398656"/>
            <a:ext cx="10257702" cy="742507"/>
          </a:xfr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/>
              <a:t>QUESTIONS ABOUT PRESENTATION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21B726-7197-4033-8975-2398BB1CD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017" y="1263673"/>
            <a:ext cx="3610246" cy="253281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396725-FDBA-4D47-A657-C0EF14980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1391" y="2060964"/>
            <a:ext cx="3099518" cy="369540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CD9288-15A6-49CA-A4EF-00B659A1B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549" y="1263673"/>
            <a:ext cx="3852958" cy="252097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CD73DF-B840-4056-BB1D-AE764F6B27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975" y="3918997"/>
            <a:ext cx="4112792" cy="27432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83003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1851A-A26D-4130-AE18-3B49002B4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64" y="387805"/>
            <a:ext cx="10285411" cy="795899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dirty="0"/>
              <a:t>NOW WE WANT TO HEAR FROM 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3DE552-0172-47FC-B0D9-F3FA8E561320}"/>
              </a:ext>
            </a:extLst>
          </p:cNvPr>
          <p:cNvSpPr txBox="1"/>
          <p:nvPr/>
        </p:nvSpPr>
        <p:spPr>
          <a:xfrm>
            <a:off x="553988" y="1215806"/>
            <a:ext cx="4045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Group Exercises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P.A.R.K. Exercise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Mapping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EE7217-4FF9-4D5D-9643-90C9EA619F2C}"/>
              </a:ext>
            </a:extLst>
          </p:cNvPr>
          <p:cNvSpPr txBox="1"/>
          <p:nvPr/>
        </p:nvSpPr>
        <p:spPr>
          <a:xfrm>
            <a:off x="553988" y="2444219"/>
            <a:ext cx="60059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Ground Rules: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These exercises are for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	discussion, not debate.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Success depends on participation.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Stay on topic.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All ideas are valid.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Respect each other’s thoughts/ideas.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Disagree without being disagreeable.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EDEC4B-8336-5FA4-0FB8-EAA91414D27F}"/>
              </a:ext>
            </a:extLst>
          </p:cNvPr>
          <p:cNvSpPr txBox="1"/>
          <p:nvPr/>
        </p:nvSpPr>
        <p:spPr>
          <a:xfrm>
            <a:off x="858981" y="5659258"/>
            <a:ext cx="55972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THIS IS NOT A PUBLIC HEARING. THIS IS A PUBLIC INPUT SESSION.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FD77B9-4EBC-4FC6-86F3-600BDCB57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246" y="1909083"/>
            <a:ext cx="5673589" cy="32812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4638371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628</TotalTime>
  <Words>361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Parcel</vt:lpstr>
      <vt:lpstr>PowerPoint Presentation</vt:lpstr>
      <vt:lpstr>BACKGROUND/SCOPE</vt:lpstr>
      <vt:lpstr>PUBLIC OUTREACH</vt:lpstr>
      <vt:lpstr> METHODS OF IDENTIFYING ISSUES</vt:lpstr>
      <vt:lpstr>WHAT IS A COMPREHENSIVE PLAN?</vt:lpstr>
      <vt:lpstr>WHY IS A COMPREHENSIVE PLAN IMPORTANT?</vt:lpstr>
      <vt:lpstr>WHAT A COMPREHENSIVE PLAN CANNOT DO</vt:lpstr>
      <vt:lpstr>“If you don’t have the political will to stay the course, I don’t care what plan you have. It’s not going to work.”   Former County Administrator in CENTRAL VIRGINIA</vt:lpstr>
      <vt:lpstr>QUESTIONS ABOUT PRESENTATION</vt:lpstr>
      <vt:lpstr>NOW WE WANT TO HEAR FROM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Todd Fortune</dc:creator>
  <cp:lastModifiedBy>Todd Fortune</cp:lastModifiedBy>
  <cp:revision>54</cp:revision>
  <cp:lastPrinted>2023-06-14T12:50:32Z</cp:lastPrinted>
  <dcterms:created xsi:type="dcterms:W3CDTF">2018-11-08T15:00:06Z</dcterms:created>
  <dcterms:modified xsi:type="dcterms:W3CDTF">2025-02-21T14:39:31Z</dcterms:modified>
</cp:coreProperties>
</file>